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6" r:id="rId3"/>
    <p:sldId id="357" r:id="rId4"/>
    <p:sldId id="359" r:id="rId5"/>
    <p:sldId id="360" r:id="rId6"/>
    <p:sldId id="361" r:id="rId7"/>
    <p:sldId id="365" r:id="rId8"/>
    <p:sldId id="358" r:id="rId9"/>
    <p:sldId id="363" r:id="rId10"/>
    <p:sldId id="263" r:id="rId11"/>
    <p:sldId id="264" r:id="rId12"/>
    <p:sldId id="291" r:id="rId13"/>
    <p:sldId id="265" r:id="rId14"/>
    <p:sldId id="266" r:id="rId15"/>
    <p:sldId id="271" r:id="rId16"/>
    <p:sldId id="339" r:id="rId17"/>
    <p:sldId id="267" r:id="rId18"/>
    <p:sldId id="292" r:id="rId19"/>
    <p:sldId id="293" r:id="rId20"/>
    <p:sldId id="303" r:id="rId21"/>
    <p:sldId id="305" r:id="rId22"/>
    <p:sldId id="294" r:id="rId23"/>
    <p:sldId id="257" r:id="rId24"/>
    <p:sldId id="318" r:id="rId25"/>
    <p:sldId id="337" r:id="rId26"/>
    <p:sldId id="336" r:id="rId27"/>
    <p:sldId id="319" r:id="rId28"/>
    <p:sldId id="287" r:id="rId29"/>
    <p:sldId id="288" r:id="rId30"/>
    <p:sldId id="261" r:id="rId31"/>
    <p:sldId id="341" r:id="rId32"/>
    <p:sldId id="342" r:id="rId33"/>
    <p:sldId id="345" r:id="rId34"/>
    <p:sldId id="343" r:id="rId35"/>
    <p:sldId id="344" r:id="rId36"/>
    <p:sldId id="260" r:id="rId37"/>
    <p:sldId id="366" r:id="rId38"/>
    <p:sldId id="269" r:id="rId39"/>
    <p:sldId id="367" r:id="rId40"/>
    <p:sldId id="350" r:id="rId41"/>
    <p:sldId id="289" r:id="rId42"/>
    <p:sldId id="307" r:id="rId43"/>
    <p:sldId id="347" r:id="rId44"/>
    <p:sldId id="348" r:id="rId45"/>
    <p:sldId id="308" r:id="rId46"/>
    <p:sldId id="349" r:id="rId47"/>
    <p:sldId id="258" r:id="rId48"/>
    <p:sldId id="268" r:id="rId49"/>
    <p:sldId id="270" r:id="rId50"/>
    <p:sldId id="346" r:id="rId51"/>
    <p:sldId id="295" r:id="rId52"/>
    <p:sldId id="272" r:id="rId53"/>
    <p:sldId id="309" r:id="rId54"/>
    <p:sldId id="364" r:id="rId55"/>
    <p:sldId id="298" r:id="rId56"/>
    <p:sldId id="280" r:id="rId57"/>
    <p:sldId id="279" r:id="rId58"/>
    <p:sldId id="312" r:id="rId59"/>
    <p:sldId id="313" r:id="rId60"/>
    <p:sldId id="314" r:id="rId61"/>
    <p:sldId id="335" r:id="rId62"/>
    <p:sldId id="368" r:id="rId63"/>
    <p:sldId id="326" r:id="rId64"/>
    <p:sldId id="327" r:id="rId65"/>
    <p:sldId id="324" r:id="rId66"/>
    <p:sldId id="315" r:id="rId67"/>
    <p:sldId id="320" r:id="rId68"/>
    <p:sldId id="304" r:id="rId69"/>
    <p:sldId id="285" r:id="rId70"/>
    <p:sldId id="281" r:id="rId71"/>
    <p:sldId id="273" r:id="rId72"/>
    <p:sldId id="310" r:id="rId73"/>
    <p:sldId id="282" r:id="rId74"/>
    <p:sldId id="321" r:id="rId75"/>
    <p:sldId id="283" r:id="rId76"/>
    <p:sldId id="329" r:id="rId77"/>
    <p:sldId id="330" r:id="rId78"/>
    <p:sldId id="274" r:id="rId79"/>
    <p:sldId id="277" r:id="rId80"/>
    <p:sldId id="328" r:id="rId81"/>
    <p:sldId id="373" r:id="rId82"/>
    <p:sldId id="275" r:id="rId83"/>
    <p:sldId id="297" r:id="rId84"/>
    <p:sldId id="369" r:id="rId85"/>
    <p:sldId id="284" r:id="rId86"/>
    <p:sldId id="302" r:id="rId87"/>
    <p:sldId id="300" r:id="rId88"/>
    <p:sldId id="370" r:id="rId89"/>
    <p:sldId id="371" r:id="rId90"/>
    <p:sldId id="301" r:id="rId91"/>
    <p:sldId id="278" r:id="rId92"/>
    <p:sldId id="332" r:id="rId93"/>
    <p:sldId id="340" r:id="rId9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 Jae Joon" initials="KJJ" lastIdx="2" clrIdx="0">
    <p:extLst>
      <p:ext uri="{19B8F6BF-5375-455C-9EA6-DF929625EA0E}">
        <p15:presenceInfo xmlns:p15="http://schemas.microsoft.com/office/powerpoint/2012/main" userId="cb5e027006df2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4" d="100"/>
          <a:sy n="114" d="100"/>
        </p:scale>
        <p:origin x="3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EDC58A-8098-4D69-8017-DB872D30827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44D8957-7C00-4E77-9E87-E9FF2B357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2F6DA90-6E0A-4316-A456-A42C3989D86D}"/>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619FD230-C480-4C39-85D4-4078C5B9882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A568A5-63D1-4D7E-BD62-81CB46F78F2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1483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92B33B-11F7-40FA-912C-3AFB9950447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A2AE0D6-154A-4509-9297-5415AF64C75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610ABFB-78E4-400A-A4AF-A1AC223B69CE}"/>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5E986C35-F170-4C2D-A34E-CEF5F6F296C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8C9CC23-4055-479B-B3F2-B3C7F10F8D3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605058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0DE063D-BDB5-4FD0-8E44-8A1E1C215C9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954D55B-B919-4FC6-9340-8DCC19CF4F0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999DF9-BA71-4DF9-89AB-8393FB51B574}"/>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4380653D-6641-4A18-BF7A-BF3ACAC119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9B196C6-B9BC-4C52-967A-3674C7AAEC40}"/>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24698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1C1A9-6C07-4D1D-B10C-066EE7AD40C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226E45E-55CB-46A4-9C1D-852769FE3DF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44395ED-2E31-4804-8F63-DED3F22EE1D3}"/>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04C3AC46-A502-4D8B-9302-5BC85C651EE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D40783-163F-4F3A-B520-623BD27F014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43465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9B2F2-78BD-4251-845E-D6889581C35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F563686-5FA8-4557-BCD9-287B56436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5B57293-CADC-4697-B5F6-CC4AB736E6C0}"/>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EC54618D-78E9-49DC-8A43-36737D520B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7950A8F-BF18-4BB5-A2FC-955BADCF677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38913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92458-D84C-4F24-A75C-4152F28C8B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BF0E1F6-5D62-4D9C-BBA3-282FC4D23A8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050EF69-A650-447E-881F-D97636183EE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EB7E8B-D5FF-46A3-9043-9966AB9C72BC}"/>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6" name="바닥글 개체 틀 5">
            <a:extLst>
              <a:ext uri="{FF2B5EF4-FFF2-40B4-BE49-F238E27FC236}">
                <a16:creationId xmlns:a16="http://schemas.microsoft.com/office/drawing/2014/main" id="{87668766-D4B2-409D-9C41-4B3670A3177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FAADAD2-F0A4-449B-99E1-76B26C788DC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9633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3804D-07ED-45A6-A6D4-3FBD2335B29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7B6C416-1B31-4E08-8EF1-5821DBEFD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F3692BA-30FD-4032-9A22-612132C78C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EF0D470-76C5-4971-914A-950E83C3B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74FC106-B5EC-4618-ADFE-C3F1EBA78EE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703908A-2A40-402E-A532-15477FF1F7A6}"/>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8" name="바닥글 개체 틀 7">
            <a:extLst>
              <a:ext uri="{FF2B5EF4-FFF2-40B4-BE49-F238E27FC236}">
                <a16:creationId xmlns:a16="http://schemas.microsoft.com/office/drawing/2014/main" id="{FE2BC352-4D89-41C7-8CD1-6BC4A7509A6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537359D-7DB3-4D7E-B123-A5536BD5810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796273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08EB5-6A3C-42CD-BA68-DC695882DB6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3D59C67-9195-4A0F-9F7A-866925F19F2D}"/>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4" name="바닥글 개체 틀 3">
            <a:extLst>
              <a:ext uri="{FF2B5EF4-FFF2-40B4-BE49-F238E27FC236}">
                <a16:creationId xmlns:a16="http://schemas.microsoft.com/office/drawing/2014/main" id="{7F9DA246-7D32-43F4-AE90-C7CA66D0AF9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B32DECB-5795-400E-B19C-9604630B0FAE}"/>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0363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55C77B3-14CE-4D65-A809-0A243D79C5AD}"/>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3" name="바닥글 개체 틀 2">
            <a:extLst>
              <a:ext uri="{FF2B5EF4-FFF2-40B4-BE49-F238E27FC236}">
                <a16:creationId xmlns:a16="http://schemas.microsoft.com/office/drawing/2014/main" id="{CFD7CBDC-7184-40EE-963C-E23F92E39F9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5874227-0BDD-4E53-983C-FBA4B6512ABF}"/>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7556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77B639-B2AB-4ACF-A1DE-9C9CDC7D24E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26AD6FA-C1BD-4043-A900-F6B415E57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9CF2146-014A-4B93-A109-8E14B8F7F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670776B-1C40-4A4F-B3F0-DD8D1B2176E9}"/>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6" name="바닥글 개체 틀 5">
            <a:extLst>
              <a:ext uri="{FF2B5EF4-FFF2-40B4-BE49-F238E27FC236}">
                <a16:creationId xmlns:a16="http://schemas.microsoft.com/office/drawing/2014/main" id="{BC9FC6D8-6CA5-4356-BC66-AE9BDA012DC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3046A64-1EA4-46D9-85A4-D7D51DABB249}"/>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03004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CD8FB4-23ED-4913-94BA-CE2FBEC702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B9D478A-4C11-4BCF-98FE-60BFD045F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86E3671-C2D6-4625-BFF2-24E032C83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5CE4C94-ECC6-4576-B9B3-DBD539A5446B}"/>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6" name="바닥글 개체 틀 5">
            <a:extLst>
              <a:ext uri="{FF2B5EF4-FFF2-40B4-BE49-F238E27FC236}">
                <a16:creationId xmlns:a16="http://schemas.microsoft.com/office/drawing/2014/main" id="{C0F49DED-942A-4165-8082-DE03861A194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89DB8AB-F169-4FD0-90A3-BAAFF965FCD2}"/>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3337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65853B-7A65-4275-B84C-5568503DA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191EE7-BF95-4BF8-ADE6-2817D5D93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5AD67AC-AECF-4875-A9F7-F24EC51296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D97EC995-F77F-48A4-8407-4B210F748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995DC10-32A0-43E5-90FD-7A9893F9E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4165055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rowdspring.com/blog/apple-log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Logic" TargetMode="External"/><Relationship Id="rId2" Type="http://schemas.openxmlformats.org/officeDocument/2006/relationships/hyperlink" Target="https://en.wikipedia.org/wiki/Computer_scientist" TargetMode="Externa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en.wikipedia.org/wiki/Mathematical_and_theoretical_biology" TargetMode="External"/><Relationship Id="rId4" Type="http://schemas.openxmlformats.org/officeDocument/2006/relationships/hyperlink" Target="https://en.wikipedia.org/wiki/Cryptanalysi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hilpapers.org/s/Alan%20M.%20Turing" TargetMode="External"/><Relationship Id="rId2" Type="http://schemas.openxmlformats.org/officeDocument/2006/relationships/hyperlink" Target="https://philpapers.org/go.pl?id=TURCMA&amp;proxyId=&amp;u=http%3A%2F%2Flia.deis.unibo.it%2Fcorsi%2F2005-2006%2FSID-LS-CE%2Fdownloads%2Fturing-article.pdf" TargetMode="External"/><Relationship Id="rId1" Type="http://schemas.openxmlformats.org/officeDocument/2006/relationships/slideLayout" Target="../slideLayouts/slideLayout2.xml"/><Relationship Id="rId6" Type="http://schemas.openxmlformats.org/officeDocument/2006/relationships/hyperlink" Target="https://philpapers.org/rec/TURCMA" TargetMode="External"/><Relationship Id="rId5" Type="http://schemas.openxmlformats.org/officeDocument/2006/relationships/image" Target="../media/image7.png"/><Relationship Id="rId4" Type="http://schemas.openxmlformats.org/officeDocument/2006/relationships/hyperlink" Target="https://philpapers.org/asearch.pl?pub=682"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wikiwand.com/en/ImageNet"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ib.bioninja.com.au/standard-level/topic-1-cell-biology/11-introduction-to-cells/emergent-properties.html"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mazon.com/Future-Minds-Rise-Intelligence-Universe/dp/194892438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royalsocietypublishing.org/doi/10.1098/rsta.2019.0054"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frontiersin.org/articles/10.3389/frai.2020.00004/full" TargetMode="External"/><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skyennis.top/products.aspx?cid=23&amp;cname=neural+network+character+recognition+tutori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817FF1-2964-46FB-B1BC-6F5B9675C731}"/>
              </a:ext>
            </a:extLst>
          </p:cNvPr>
          <p:cNvSpPr>
            <a:spLocks noGrp="1"/>
          </p:cNvSpPr>
          <p:nvPr>
            <p:ph type="ctrTitle"/>
          </p:nvPr>
        </p:nvSpPr>
        <p:spPr/>
        <p:txBody>
          <a:bodyPr/>
          <a:lstStyle/>
          <a:p>
            <a:r>
              <a:rPr lang="en-US" altLang="ko-KR" dirty="0"/>
              <a:t>chat GPT</a:t>
            </a:r>
            <a:endParaRPr lang="ko-KR" altLang="en-US" dirty="0"/>
          </a:p>
        </p:txBody>
      </p:sp>
    </p:spTree>
    <p:extLst>
      <p:ext uri="{BB962C8B-B14F-4D97-AF65-F5344CB8AC3E}">
        <p14:creationId xmlns:p14="http://schemas.microsoft.com/office/powerpoint/2010/main" val="9815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e logo">
            <a:extLst>
              <a:ext uri="{FF2B5EF4-FFF2-40B4-BE49-F238E27FC236}">
                <a16:creationId xmlns:a16="http://schemas.microsoft.com/office/drawing/2014/main" id="{95BD9F69-B9BF-4CF5-834E-3817D588E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8" y="890588"/>
            <a:ext cx="88868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2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39BC4-6279-41D0-B6FF-2AD19C052FBC}"/>
              </a:ext>
            </a:extLst>
          </p:cNvPr>
          <p:cNvSpPr>
            <a:spLocks noGrp="1"/>
          </p:cNvSpPr>
          <p:nvPr>
            <p:ph type="title"/>
          </p:nvPr>
        </p:nvSpPr>
        <p:spPr/>
        <p:txBody>
          <a:bodyPr/>
          <a:lstStyle/>
          <a:p>
            <a:r>
              <a:rPr lang="ko-KR" altLang="ko-KR" b="1" dirty="0" err="1"/>
              <a:t>Alan</a:t>
            </a:r>
            <a:r>
              <a:rPr lang="ko-KR" altLang="ko-KR" b="1" dirty="0"/>
              <a:t> </a:t>
            </a:r>
            <a:r>
              <a:rPr lang="ko-KR" altLang="ko-KR" b="1" dirty="0" err="1"/>
              <a:t>Turing</a:t>
            </a:r>
            <a:br>
              <a:rPr lang="en-US" altLang="ko-KR" dirty="0"/>
            </a:br>
            <a:endParaRPr lang="ko-KR" altLang="en-US" dirty="0"/>
          </a:p>
        </p:txBody>
      </p:sp>
      <p:sp>
        <p:nvSpPr>
          <p:cNvPr id="3" name="내용 개체 틀 2">
            <a:extLst>
              <a:ext uri="{FF2B5EF4-FFF2-40B4-BE49-F238E27FC236}">
                <a16:creationId xmlns:a16="http://schemas.microsoft.com/office/drawing/2014/main" id="{B6C4A354-A026-4F7C-B867-3100755B7A79}"/>
              </a:ext>
            </a:extLst>
          </p:cNvPr>
          <p:cNvSpPr>
            <a:spLocks noGrp="1"/>
          </p:cNvSpPr>
          <p:nvPr>
            <p:ph idx="1"/>
          </p:nvPr>
        </p:nvSpPr>
        <p:spPr/>
        <p:txBody>
          <a:bodyPr>
            <a:normAutofit/>
          </a:bodyPr>
          <a:lstStyle/>
          <a:p>
            <a:pPr fontAlgn="ctr"/>
            <a:r>
              <a:rPr lang="ko-KR" altLang="ko-KR" sz="1100" dirty="0"/>
              <a:t>The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was</a:t>
            </a:r>
            <a:r>
              <a:rPr lang="ko-KR" altLang="ko-KR" sz="1100" dirty="0"/>
              <a:t> </a:t>
            </a:r>
            <a:r>
              <a:rPr lang="ko-KR" altLang="ko-KR" sz="1100" dirty="0" err="1"/>
              <a:t>inspired</a:t>
            </a:r>
            <a:r>
              <a:rPr lang="ko-KR" altLang="ko-KR" sz="1100" dirty="0"/>
              <a:t> </a:t>
            </a:r>
            <a:r>
              <a:rPr lang="ko-KR" altLang="ko-KR" sz="1100" dirty="0" err="1"/>
              <a:t>by</a:t>
            </a:r>
            <a:r>
              <a:rPr lang="ko-KR" altLang="ko-KR" sz="1100" dirty="0"/>
              <a:t> </a:t>
            </a:r>
            <a:r>
              <a:rPr lang="ko-KR" altLang="ko-KR" sz="1100" dirty="0" err="1"/>
              <a:t>Eve’s</a:t>
            </a:r>
            <a:r>
              <a:rPr lang="ko-KR" altLang="ko-KR" sz="1100" dirty="0"/>
              <a:t> </a:t>
            </a:r>
            <a:r>
              <a:rPr lang="ko-KR" altLang="ko-KR" sz="1100" dirty="0" err="1"/>
              <a:t>bite</a:t>
            </a:r>
            <a:r>
              <a:rPr lang="ko-KR" altLang="ko-KR" sz="1100" dirty="0"/>
              <a:t> </a:t>
            </a:r>
            <a:r>
              <a:rPr lang="ko-KR" altLang="ko-KR" sz="1100" dirty="0" err="1"/>
              <a:t>out</a:t>
            </a:r>
            <a:r>
              <a:rPr lang="ko-KR" altLang="ko-KR" sz="1100" dirty="0"/>
              <a:t> of </a:t>
            </a:r>
            <a:r>
              <a:rPr lang="ko-KR" altLang="ko-KR" sz="1100" dirty="0" err="1"/>
              <a:t>the</a:t>
            </a:r>
            <a:r>
              <a:rPr lang="ko-KR" altLang="ko-KR" sz="1100" dirty="0"/>
              <a:t> </a:t>
            </a:r>
            <a:r>
              <a:rPr lang="ko-KR" altLang="ko-KR" sz="1100" dirty="0" err="1"/>
              <a:t>apple</a:t>
            </a:r>
            <a:r>
              <a:rPr lang="ko-KR" altLang="ko-KR" sz="1100" dirty="0"/>
              <a:t>.</a:t>
            </a:r>
          </a:p>
          <a:p>
            <a:pPr fontAlgn="ctr"/>
            <a:r>
              <a:rPr lang="ko-KR" altLang="ko-KR" sz="1100" dirty="0"/>
              <a:t>The </a:t>
            </a:r>
            <a:r>
              <a:rPr lang="ko-KR" altLang="ko-KR" sz="1100" dirty="0" err="1"/>
              <a:t>story</a:t>
            </a:r>
            <a:r>
              <a:rPr lang="ko-KR" altLang="ko-KR" sz="1100" dirty="0"/>
              <a:t> of </a:t>
            </a:r>
            <a:r>
              <a:rPr lang="ko-KR" altLang="ko-KR" sz="1100" dirty="0" err="1"/>
              <a:t>Nymphus</a:t>
            </a:r>
            <a:r>
              <a:rPr lang="ko-KR" altLang="ko-KR" sz="1100" dirty="0"/>
              <a:t> </a:t>
            </a:r>
            <a:r>
              <a:rPr lang="ko-KR" altLang="ko-KR" sz="1100" dirty="0" err="1"/>
              <a:t>gaining</a:t>
            </a:r>
            <a:r>
              <a:rPr lang="ko-KR" altLang="ko-KR" sz="1100" dirty="0"/>
              <a:t> </a:t>
            </a:r>
            <a:r>
              <a:rPr lang="ko-KR" altLang="ko-KR" sz="1100" dirty="0" err="1"/>
              <a:t>immortality</a:t>
            </a:r>
            <a:r>
              <a:rPr lang="ko-KR" altLang="ko-KR" sz="1100" dirty="0"/>
              <a:t> </a:t>
            </a:r>
            <a:r>
              <a:rPr lang="ko-KR" altLang="ko-KR" sz="1100" dirty="0" err="1"/>
              <a:t>by</a:t>
            </a:r>
            <a:r>
              <a:rPr lang="ko-KR" altLang="ko-KR" sz="1100" dirty="0"/>
              <a:t> </a:t>
            </a:r>
            <a:r>
              <a:rPr lang="ko-KR" altLang="ko-KR" sz="1100" dirty="0" err="1"/>
              <a:t>eating</a:t>
            </a:r>
            <a:r>
              <a:rPr lang="ko-KR" altLang="ko-KR" sz="1100" dirty="0"/>
              <a:t> </a:t>
            </a:r>
            <a:r>
              <a:rPr lang="ko-KR" altLang="ko-KR" sz="1100" dirty="0" err="1"/>
              <a:t>a</a:t>
            </a:r>
            <a:r>
              <a:rPr lang="ko-KR" altLang="ko-KR" sz="1100" dirty="0"/>
              <a:t> </a:t>
            </a:r>
            <a:r>
              <a:rPr lang="ko-KR" altLang="ko-KR" sz="1100" dirty="0" err="1"/>
              <a:t>golden</a:t>
            </a:r>
            <a:r>
              <a:rPr lang="ko-KR" altLang="ko-KR" sz="1100" dirty="0"/>
              <a:t> </a:t>
            </a:r>
            <a:r>
              <a:rPr lang="ko-KR" altLang="ko-KR" sz="1100" dirty="0" err="1"/>
              <a:t>apple</a:t>
            </a:r>
            <a:r>
              <a:rPr lang="ko-KR" altLang="ko-KR" sz="1100" dirty="0"/>
              <a:t>.</a:t>
            </a:r>
          </a:p>
          <a:p>
            <a:pPr fontAlgn="ctr"/>
            <a:r>
              <a:rPr lang="ko-KR" altLang="ko-KR" b="1" dirty="0" err="1"/>
              <a:t>Alan</a:t>
            </a:r>
            <a:r>
              <a:rPr lang="ko-KR" altLang="ko-KR" b="1" dirty="0"/>
              <a:t> </a:t>
            </a:r>
            <a:r>
              <a:rPr lang="ko-KR" altLang="ko-KR" b="1" dirty="0" err="1"/>
              <a:t>Turing</a:t>
            </a:r>
            <a:r>
              <a:rPr lang="ko-KR" altLang="ko-KR" dirty="0"/>
              <a:t>, </a:t>
            </a:r>
            <a:endParaRPr lang="en-US" altLang="ko-KR" dirty="0"/>
          </a:p>
          <a:p>
            <a:pPr marL="0" indent="0" fontAlgn="ctr">
              <a:buNone/>
            </a:pPr>
            <a:r>
              <a:rPr lang="en-US" altLang="ko-KR" dirty="0"/>
              <a:t>	</a:t>
            </a:r>
            <a:r>
              <a:rPr lang="ko-KR" altLang="ko-KR" dirty="0" err="1"/>
              <a:t>the</a:t>
            </a:r>
            <a:r>
              <a:rPr lang="ko-KR" altLang="ko-KR" dirty="0"/>
              <a:t> </a:t>
            </a:r>
            <a:r>
              <a:rPr lang="ko-KR" altLang="ko-KR" dirty="0" err="1"/>
              <a:t>father</a:t>
            </a:r>
            <a:r>
              <a:rPr lang="ko-KR" altLang="ko-KR" dirty="0"/>
              <a:t> of </a:t>
            </a:r>
            <a:r>
              <a:rPr lang="ko-KR" altLang="ko-KR" dirty="0" err="1"/>
              <a:t>modern</a:t>
            </a:r>
            <a:r>
              <a:rPr lang="ko-KR" altLang="ko-KR" dirty="0"/>
              <a:t> </a:t>
            </a:r>
            <a:r>
              <a:rPr lang="ko-KR" altLang="ko-KR" dirty="0" err="1"/>
              <a:t>computing</a:t>
            </a:r>
            <a:r>
              <a:rPr lang="ko-KR" altLang="ko-KR" dirty="0"/>
              <a:t>, </a:t>
            </a:r>
            <a:endParaRPr lang="en-US" altLang="ko-KR" dirty="0"/>
          </a:p>
          <a:p>
            <a:pPr marL="0" indent="0" fontAlgn="ctr">
              <a:buNone/>
            </a:pPr>
            <a:r>
              <a:rPr lang="en-US" altLang="ko-KR" dirty="0"/>
              <a:t>	</a:t>
            </a:r>
            <a:r>
              <a:rPr lang="ko-KR" altLang="ko-KR" dirty="0" err="1"/>
              <a:t>died</a:t>
            </a:r>
            <a:r>
              <a:rPr lang="ko-KR" altLang="ko-KR" dirty="0"/>
              <a:t> </a:t>
            </a:r>
            <a:r>
              <a:rPr lang="ko-KR" altLang="ko-KR" dirty="0" err="1"/>
              <a:t>after</a:t>
            </a:r>
            <a:r>
              <a:rPr lang="ko-KR" altLang="ko-KR" dirty="0"/>
              <a:t> </a:t>
            </a:r>
            <a:r>
              <a:rPr lang="ko-KR" altLang="ko-KR" dirty="0" err="1"/>
              <a:t>eating</a:t>
            </a:r>
            <a:r>
              <a:rPr lang="ko-KR" altLang="ko-KR" dirty="0"/>
              <a:t> </a:t>
            </a:r>
            <a:r>
              <a:rPr lang="ko-KR" altLang="ko-KR" dirty="0" err="1"/>
              <a:t>a</a:t>
            </a:r>
            <a:r>
              <a:rPr lang="ko-KR" altLang="ko-KR" dirty="0"/>
              <a:t> </a:t>
            </a:r>
            <a:r>
              <a:rPr lang="ko-KR" altLang="ko-KR" dirty="0" err="1"/>
              <a:t>poisoned</a:t>
            </a:r>
            <a:r>
              <a:rPr lang="ko-KR" altLang="ko-KR" dirty="0"/>
              <a:t> </a:t>
            </a:r>
            <a:r>
              <a:rPr lang="ko-KR" altLang="ko-KR" dirty="0" err="1"/>
              <a:t>apple</a:t>
            </a:r>
            <a:r>
              <a:rPr lang="ko-KR" altLang="ko-KR" dirty="0"/>
              <a:t>.</a:t>
            </a:r>
          </a:p>
          <a:p>
            <a:pPr fontAlgn="ctr"/>
            <a:r>
              <a:rPr lang="ko-KR" altLang="ko-KR" sz="1100" dirty="0" err="1"/>
              <a:t>From</a:t>
            </a:r>
            <a:r>
              <a:rPr lang="ko-KR" altLang="ko-KR" sz="1100" dirty="0"/>
              <a:t> </a:t>
            </a:r>
            <a:r>
              <a:rPr lang="ko-KR" altLang="ko-KR" sz="1100" dirty="0" err="1"/>
              <a:t>the</a:t>
            </a:r>
            <a:r>
              <a:rPr lang="ko-KR" altLang="ko-KR" sz="1100" dirty="0"/>
              <a:t> </a:t>
            </a:r>
            <a:r>
              <a:rPr lang="ko-KR" altLang="ko-KR" sz="1100" dirty="0" err="1"/>
              <a:t>famous</a:t>
            </a:r>
            <a:r>
              <a:rPr lang="ko-KR" altLang="ko-KR" sz="1100" dirty="0"/>
              <a:t> </a:t>
            </a:r>
            <a:r>
              <a:rPr lang="ko-KR" altLang="ko-KR" sz="1100" dirty="0" err="1"/>
              <a:t>saying</a:t>
            </a:r>
            <a:r>
              <a:rPr lang="ko-KR" altLang="ko-KR" sz="1100" dirty="0"/>
              <a:t>: “</a:t>
            </a:r>
            <a:r>
              <a:rPr lang="ko-KR" altLang="ko-KR" sz="1100" dirty="0" err="1"/>
              <a:t>an</a:t>
            </a:r>
            <a:r>
              <a:rPr lang="ko-KR" altLang="ko-KR" sz="1100" dirty="0"/>
              <a:t> </a:t>
            </a:r>
            <a:r>
              <a:rPr lang="ko-KR" altLang="ko-KR" sz="1100" dirty="0" err="1"/>
              <a:t>apple</a:t>
            </a:r>
            <a:r>
              <a:rPr lang="ko-KR" altLang="ko-KR" sz="1100" dirty="0"/>
              <a:t> </a:t>
            </a:r>
            <a:r>
              <a:rPr lang="ko-KR" altLang="ko-KR" sz="1100" dirty="0" err="1"/>
              <a:t>a</a:t>
            </a:r>
            <a:r>
              <a:rPr lang="ko-KR" altLang="ko-KR" sz="1100" dirty="0"/>
              <a:t> </a:t>
            </a:r>
            <a:r>
              <a:rPr lang="ko-KR" altLang="ko-KR" sz="1100" dirty="0" err="1"/>
              <a:t>day</a:t>
            </a:r>
            <a:r>
              <a:rPr lang="ko-KR" altLang="ko-KR" sz="1100" dirty="0"/>
              <a:t> </a:t>
            </a:r>
            <a:r>
              <a:rPr lang="ko-KR" altLang="ko-KR" sz="1100" dirty="0" err="1"/>
              <a:t>keeps</a:t>
            </a:r>
            <a:r>
              <a:rPr lang="ko-KR" altLang="ko-KR" sz="1100" dirty="0"/>
              <a:t> </a:t>
            </a:r>
            <a:r>
              <a:rPr lang="ko-KR" altLang="ko-KR" sz="1100" dirty="0" err="1"/>
              <a:t>the</a:t>
            </a:r>
            <a:r>
              <a:rPr lang="ko-KR" altLang="ko-KR" sz="1100" dirty="0"/>
              <a:t> </a:t>
            </a:r>
            <a:r>
              <a:rPr lang="ko-KR" altLang="ko-KR" sz="1100" dirty="0" err="1"/>
              <a:t>doctor</a:t>
            </a:r>
            <a:r>
              <a:rPr lang="ko-KR" altLang="ko-KR" sz="1100" dirty="0"/>
              <a:t> </a:t>
            </a:r>
            <a:r>
              <a:rPr lang="ko-KR" altLang="ko-KR" sz="1100" dirty="0" err="1"/>
              <a:t>away</a:t>
            </a:r>
            <a:r>
              <a:rPr lang="ko-KR" altLang="ko-KR" sz="1100" dirty="0"/>
              <a:t>.”</a:t>
            </a:r>
          </a:p>
          <a:p>
            <a:pPr fontAlgn="ctr"/>
            <a:r>
              <a:rPr lang="ko-KR" altLang="ko-KR" sz="1100" dirty="0" err="1"/>
              <a:t>Some</a:t>
            </a:r>
            <a:r>
              <a:rPr lang="ko-KR" altLang="ko-KR" sz="1100" dirty="0"/>
              <a:t> </a:t>
            </a:r>
            <a:r>
              <a:rPr lang="ko-KR" altLang="ko-KR" sz="1100" dirty="0" err="1"/>
              <a:t>claim</a:t>
            </a:r>
            <a:r>
              <a:rPr lang="ko-KR" altLang="ko-KR" sz="1100" dirty="0"/>
              <a:t> </a:t>
            </a:r>
            <a:r>
              <a:rPr lang="ko-KR" altLang="ko-KR" sz="1100" dirty="0" err="1"/>
              <a:t>that</a:t>
            </a:r>
            <a:r>
              <a:rPr lang="ko-KR" altLang="ko-KR" sz="1100" dirty="0"/>
              <a:t> </a:t>
            </a:r>
            <a:r>
              <a:rPr lang="ko-KR" altLang="ko-KR" sz="1100" dirty="0" err="1"/>
              <a:t>the</a:t>
            </a:r>
            <a:r>
              <a:rPr lang="ko-KR" altLang="ko-KR" sz="1100" dirty="0"/>
              <a:t> </a:t>
            </a:r>
            <a:r>
              <a:rPr lang="ko-KR" altLang="ko-KR" sz="1100" dirty="0" err="1"/>
              <a:t>three</a:t>
            </a:r>
            <a:r>
              <a:rPr lang="ko-KR" altLang="ko-KR" sz="1100" dirty="0"/>
              <a:t> </a:t>
            </a:r>
            <a:r>
              <a:rPr lang="ko-KR" altLang="ko-KR" sz="1100" dirty="0" err="1"/>
              <a:t>founders</a:t>
            </a:r>
            <a:r>
              <a:rPr lang="ko-KR" altLang="ko-KR" sz="1100" dirty="0"/>
              <a:t> </a:t>
            </a:r>
            <a:r>
              <a:rPr lang="ko-KR" altLang="ko-KR" sz="1100" dirty="0" err="1"/>
              <a:t>wanted</a:t>
            </a:r>
            <a:r>
              <a:rPr lang="ko-KR" altLang="ko-KR" sz="1100" dirty="0"/>
              <a:t> </a:t>
            </a:r>
            <a:r>
              <a:rPr lang="ko-KR" altLang="ko-KR" sz="1100" dirty="0" err="1"/>
              <a:t>a</a:t>
            </a:r>
            <a:r>
              <a:rPr lang="ko-KR" altLang="ko-KR" sz="1100" dirty="0"/>
              <a:t> </a:t>
            </a:r>
            <a:r>
              <a:rPr lang="ko-KR" altLang="ko-KR" sz="1100" dirty="0" err="1"/>
              <a:t>more</a:t>
            </a:r>
            <a:r>
              <a:rPr lang="ko-KR" altLang="ko-KR" sz="1100" dirty="0"/>
              <a:t> </a:t>
            </a:r>
            <a:r>
              <a:rPr lang="ko-KR" altLang="ko-KR" sz="1100" dirty="0" err="1"/>
              <a:t>casual</a:t>
            </a:r>
            <a:r>
              <a:rPr lang="ko-KR" altLang="ko-KR" sz="1100" dirty="0"/>
              <a:t> </a:t>
            </a:r>
            <a:r>
              <a:rPr lang="ko-KR" altLang="ko-KR" sz="1100" dirty="0" err="1"/>
              <a:t>name</a:t>
            </a:r>
            <a:r>
              <a:rPr lang="ko-KR" altLang="ko-KR" sz="1100" dirty="0"/>
              <a:t>.</a:t>
            </a:r>
          </a:p>
          <a:p>
            <a:pPr fontAlgn="ctr"/>
            <a:r>
              <a:rPr lang="ko-KR" altLang="ko-KR" sz="1100" dirty="0" err="1"/>
              <a:t>Steve</a:t>
            </a:r>
            <a:r>
              <a:rPr lang="ko-KR" altLang="ko-KR" sz="1100" dirty="0"/>
              <a:t> </a:t>
            </a:r>
            <a:r>
              <a:rPr lang="ko-KR" altLang="ko-KR" sz="1100" dirty="0" err="1"/>
              <a:t>Jobs</a:t>
            </a:r>
            <a:r>
              <a:rPr lang="ko-KR" altLang="ko-KR" sz="1100" dirty="0"/>
              <a:t> and </a:t>
            </a:r>
            <a:r>
              <a:rPr lang="ko-KR" altLang="ko-KR" sz="1100" dirty="0" err="1"/>
              <a:t>Steve</a:t>
            </a:r>
            <a:r>
              <a:rPr lang="ko-KR" altLang="ko-KR" sz="1100" dirty="0"/>
              <a:t> </a:t>
            </a:r>
            <a:r>
              <a:rPr lang="ko-KR" altLang="ko-KR" sz="1100" dirty="0" err="1"/>
              <a:t>Wozniak</a:t>
            </a:r>
            <a:r>
              <a:rPr lang="ko-KR" altLang="ko-KR" sz="1100" dirty="0"/>
              <a:t> </a:t>
            </a:r>
            <a:r>
              <a:rPr lang="ko-KR" altLang="ko-KR" sz="1100" dirty="0" err="1"/>
              <a:t>wanted</a:t>
            </a:r>
            <a:r>
              <a:rPr lang="ko-KR" altLang="ko-KR" sz="1100" dirty="0"/>
              <a:t> </a:t>
            </a:r>
            <a:r>
              <a:rPr lang="ko-KR" altLang="ko-KR" sz="1100" dirty="0" err="1"/>
              <a:t>the</a:t>
            </a:r>
            <a:r>
              <a:rPr lang="ko-KR" altLang="ko-KR" sz="1100" dirty="0"/>
              <a:t> Apple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to</a:t>
            </a:r>
            <a:r>
              <a:rPr lang="ko-KR" altLang="ko-KR" sz="1100" dirty="0"/>
              <a:t> </a:t>
            </a:r>
            <a:r>
              <a:rPr lang="ko-KR" altLang="ko-KR" sz="1100" dirty="0" err="1"/>
              <a:t>appear</a:t>
            </a:r>
            <a:r>
              <a:rPr lang="ko-KR" altLang="ko-KR" sz="1100" dirty="0"/>
              <a:t> </a:t>
            </a:r>
            <a:r>
              <a:rPr lang="ko-KR" altLang="ko-KR" sz="1100" dirty="0" err="1"/>
              <a:t>before</a:t>
            </a:r>
            <a:r>
              <a:rPr lang="ko-KR" altLang="ko-KR" sz="1100" dirty="0"/>
              <a:t> </a:t>
            </a:r>
            <a:r>
              <a:rPr lang="ko-KR" altLang="ko-KR" sz="1100" dirty="0" err="1"/>
              <a:t>Atari</a:t>
            </a:r>
            <a:r>
              <a:rPr lang="ko-KR" altLang="ko-KR" sz="1100" dirty="0"/>
              <a:t> </a:t>
            </a:r>
            <a:r>
              <a:rPr lang="ko-KR" altLang="ko-KR" sz="1100" dirty="0" err="1"/>
              <a:t>in</a:t>
            </a:r>
            <a:r>
              <a:rPr lang="ko-KR" altLang="ko-KR" sz="1100" dirty="0"/>
              <a:t> </a:t>
            </a:r>
            <a:r>
              <a:rPr lang="ko-KR" altLang="ko-KR" sz="1100" dirty="0" err="1"/>
              <a:t>phone</a:t>
            </a:r>
            <a:r>
              <a:rPr lang="ko-KR" altLang="ko-KR" sz="1100" dirty="0"/>
              <a:t> </a:t>
            </a:r>
            <a:r>
              <a:rPr lang="ko-KR" altLang="ko-KR" sz="1100" dirty="0" err="1"/>
              <a:t>books</a:t>
            </a:r>
            <a:r>
              <a:rPr lang="ko-KR" altLang="ko-KR" sz="1100" dirty="0"/>
              <a:t>.</a:t>
            </a:r>
          </a:p>
          <a:p>
            <a:r>
              <a:rPr lang="en-US" altLang="ko-KR" sz="1100" dirty="0"/>
              <a:t> </a:t>
            </a:r>
          </a:p>
          <a:p>
            <a:r>
              <a:rPr lang="ko-KR" altLang="ko-KR" sz="1100" i="1" dirty="0"/>
              <a:t>출처: &lt;</a:t>
            </a:r>
            <a:r>
              <a:rPr lang="ko-KR" altLang="ko-KR" sz="1100" i="1" dirty="0">
                <a:hlinkClick r:id="rId2"/>
              </a:rPr>
              <a:t>https://www.crowdspring.com/blog/apple-logo/</a:t>
            </a:r>
            <a:r>
              <a:rPr lang="ko-KR" altLang="ko-KR" sz="1100" i="1" dirty="0"/>
              <a:t>&gt; </a:t>
            </a:r>
            <a:endParaRPr lang="ko-KR" altLang="ko-KR" sz="1100" dirty="0"/>
          </a:p>
          <a:p>
            <a:endParaRPr lang="ko-KR" altLang="en-US" dirty="0"/>
          </a:p>
        </p:txBody>
      </p:sp>
    </p:spTree>
    <p:extLst>
      <p:ext uri="{BB962C8B-B14F-4D97-AF65-F5344CB8AC3E}">
        <p14:creationId xmlns:p14="http://schemas.microsoft.com/office/powerpoint/2010/main" val="164397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FC787A-3593-4156-9DB7-0F00874DB78E}"/>
              </a:ext>
            </a:extLst>
          </p:cNvPr>
          <p:cNvSpPr>
            <a:spLocks noGrp="1"/>
          </p:cNvSpPr>
          <p:nvPr>
            <p:ph type="title"/>
          </p:nvPr>
        </p:nvSpPr>
        <p:spPr/>
        <p:txBody>
          <a:bodyPr/>
          <a:lstStyle/>
          <a:p>
            <a:r>
              <a:rPr lang="en-US" altLang="ko-KR" b="1" dirty="0">
                <a:solidFill>
                  <a:srgbClr val="202122"/>
                </a:solidFill>
                <a:latin typeface="Arial" panose="020B0604020202020204" pitchFamily="34" charset="0"/>
              </a:rPr>
              <a:t>Alan Mathison Turing</a:t>
            </a:r>
            <a:r>
              <a:rPr lang="en-US" altLang="ko-KR" dirty="0">
                <a:solidFill>
                  <a:srgbClr val="202122"/>
                </a:solidFill>
                <a:latin typeface="Arial" panose="020B0604020202020204" pitchFamily="34" charset="0"/>
              </a:rPr>
              <a:t> </a:t>
            </a:r>
            <a:endParaRPr lang="ko-KR" altLang="en-US" dirty="0"/>
          </a:p>
        </p:txBody>
      </p:sp>
      <p:sp>
        <p:nvSpPr>
          <p:cNvPr id="4" name="내용 개체 틀 3">
            <a:extLst>
              <a:ext uri="{FF2B5EF4-FFF2-40B4-BE49-F238E27FC236}">
                <a16:creationId xmlns:a16="http://schemas.microsoft.com/office/drawing/2014/main" id="{8FF44626-CCAC-419C-8377-FEC8B86B79F6}"/>
              </a:ext>
            </a:extLst>
          </p:cNvPr>
          <p:cNvSpPr>
            <a:spLocks noGrp="1"/>
          </p:cNvSpPr>
          <p:nvPr>
            <p:ph idx="1"/>
          </p:nvPr>
        </p:nvSpPr>
        <p:spPr>
          <a:xfrm>
            <a:off x="586530" y="2263950"/>
            <a:ext cx="10515600" cy="3576364"/>
          </a:xfrm>
          <a:prstGeom prst="rect">
            <a:avLst/>
          </a:prstGeom>
        </p:spPr>
        <p:txBody>
          <a:bodyPr>
            <a:spAutoFit/>
          </a:bodyPr>
          <a:lstStyle/>
          <a:p>
            <a:r>
              <a:rPr lang="en-US" altLang="ko-KR" dirty="0">
                <a:solidFill>
                  <a:srgbClr val="202122"/>
                </a:solidFill>
                <a:latin typeface="Arial" panose="020B0604020202020204" pitchFamily="34" charset="0"/>
              </a:rPr>
              <a:t>1912 –1954</a:t>
            </a:r>
          </a:p>
          <a:p>
            <a:r>
              <a:rPr lang="en-US" altLang="ko-KR" dirty="0">
                <a:solidFill>
                  <a:srgbClr val="202122"/>
                </a:solidFill>
                <a:latin typeface="Arial" panose="020B0604020202020204" pitchFamily="34" charset="0"/>
              </a:rPr>
              <a:t>British mathematician, </a:t>
            </a:r>
          </a:p>
          <a:p>
            <a:r>
              <a:rPr lang="en-US" altLang="ko-KR" dirty="0">
                <a:solidFill>
                  <a:srgbClr val="3366CC"/>
                </a:solidFill>
                <a:latin typeface="Arial" panose="020B0604020202020204" pitchFamily="34" charset="0"/>
                <a:hlinkClick r:id="rId2" tooltip="Computer scientist"/>
              </a:rPr>
              <a:t>computer scientist</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3" tooltip="Logic"/>
              </a:rPr>
              <a:t>logician</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4" tooltip="Cryptanalysis"/>
              </a:rPr>
              <a:t>cryptanalyst</a:t>
            </a:r>
            <a:r>
              <a:rPr lang="en-US" altLang="ko-KR" dirty="0">
                <a:solidFill>
                  <a:srgbClr val="202122"/>
                </a:solidFill>
                <a:latin typeface="Arial" panose="020B0604020202020204" pitchFamily="34" charset="0"/>
              </a:rPr>
              <a:t>, </a:t>
            </a:r>
          </a:p>
          <a:p>
            <a:r>
              <a:rPr lang="en-US" altLang="ko-KR" dirty="0">
                <a:solidFill>
                  <a:srgbClr val="202122"/>
                </a:solidFill>
                <a:latin typeface="Arial" panose="020B0604020202020204" pitchFamily="34" charset="0"/>
              </a:rPr>
              <a:t>philosopher,</a:t>
            </a:r>
          </a:p>
          <a:p>
            <a:r>
              <a:rPr lang="en-US" altLang="ko-KR" dirty="0">
                <a:solidFill>
                  <a:srgbClr val="3366CC"/>
                </a:solidFill>
                <a:latin typeface="Arial" panose="020B0604020202020204" pitchFamily="34" charset="0"/>
                <a:hlinkClick r:id="rId5" tooltip="Mathematical and theoretical biology"/>
              </a:rPr>
              <a:t>theoretical biologist</a:t>
            </a:r>
            <a:r>
              <a:rPr lang="en-US" altLang="ko-KR" dirty="0">
                <a:solidFill>
                  <a:srgbClr val="202122"/>
                </a:solidFill>
                <a:latin typeface="Arial" panose="020B0604020202020204" pitchFamily="34" charset="0"/>
              </a:rPr>
              <a:t>.</a:t>
            </a:r>
            <a:endParaRPr lang="ko-KR" altLang="en-US" dirty="0"/>
          </a:p>
        </p:txBody>
      </p:sp>
      <p:pic>
        <p:nvPicPr>
          <p:cNvPr id="1026" name="Picture 2">
            <a:extLst>
              <a:ext uri="{FF2B5EF4-FFF2-40B4-BE49-F238E27FC236}">
                <a16:creationId xmlns:a16="http://schemas.microsoft.com/office/drawing/2014/main" id="{7C58A93B-69FD-47C6-9889-432B5E395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1906489"/>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le rainbow logo in the year 1984">
            <a:extLst>
              <a:ext uri="{FF2B5EF4-FFF2-40B4-BE49-F238E27FC236}">
                <a16:creationId xmlns:a16="http://schemas.microsoft.com/office/drawing/2014/main" id="{1AB80DFB-B4B6-4589-BC9D-780F2F668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7" y="1145511"/>
            <a:ext cx="4111336" cy="456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8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CCD740-B5A0-4A5D-AD5C-8467604E0F18}"/>
              </a:ext>
            </a:extLst>
          </p:cNvPr>
          <p:cNvSpPr>
            <a:spLocks noGrp="1"/>
          </p:cNvSpPr>
          <p:nvPr>
            <p:ph type="title"/>
          </p:nvPr>
        </p:nvSpPr>
        <p:spPr/>
        <p:txBody>
          <a:bodyPr>
            <a:normAutofit/>
          </a:bodyPr>
          <a:lstStyle/>
          <a:p>
            <a:r>
              <a:rPr lang="ko-KR" altLang="ko-KR" sz="2800" b="1" dirty="0" err="1">
                <a:hlinkClick r:id="rId2"/>
              </a:rPr>
              <a:t>Computing</a:t>
            </a:r>
            <a:r>
              <a:rPr lang="ko-KR" altLang="ko-KR" sz="2800" b="1" dirty="0">
                <a:hlinkClick r:id="rId2"/>
              </a:rPr>
              <a:t> </a:t>
            </a:r>
            <a:r>
              <a:rPr lang="ko-KR" altLang="ko-KR" sz="2800" b="1" dirty="0" err="1">
                <a:hlinkClick r:id="rId2"/>
              </a:rPr>
              <a:t>machinery</a:t>
            </a:r>
            <a:r>
              <a:rPr lang="ko-KR" altLang="ko-KR" sz="2800" b="1" dirty="0">
                <a:hlinkClick r:id="rId2"/>
              </a:rPr>
              <a:t> and </a:t>
            </a:r>
            <a:r>
              <a:rPr lang="ko-KR" altLang="ko-KR" sz="2800" b="1" dirty="0" err="1">
                <a:hlinkClick r:id="rId2"/>
              </a:rPr>
              <a:t>intelligence</a:t>
            </a:r>
            <a:endParaRPr lang="ko-KR" altLang="en-US" sz="2800" dirty="0"/>
          </a:p>
        </p:txBody>
      </p:sp>
      <p:sp>
        <p:nvSpPr>
          <p:cNvPr id="3" name="내용 개체 틀 2">
            <a:extLst>
              <a:ext uri="{FF2B5EF4-FFF2-40B4-BE49-F238E27FC236}">
                <a16:creationId xmlns:a16="http://schemas.microsoft.com/office/drawing/2014/main" id="{003C8369-644D-44AA-B9C5-8828190362BB}"/>
              </a:ext>
            </a:extLst>
          </p:cNvPr>
          <p:cNvSpPr>
            <a:spLocks noGrp="1"/>
          </p:cNvSpPr>
          <p:nvPr>
            <p:ph idx="1"/>
          </p:nvPr>
        </p:nvSpPr>
        <p:spPr>
          <a:xfrm>
            <a:off x="813955" y="1378816"/>
            <a:ext cx="10515600" cy="4351338"/>
          </a:xfrm>
        </p:spPr>
        <p:txBody>
          <a:bodyPr/>
          <a:lstStyle/>
          <a:p>
            <a:r>
              <a:rPr lang="ko-KR" altLang="ko-KR" sz="1000" dirty="0" err="1">
                <a:hlinkClick r:id="rId3"/>
              </a:rPr>
              <a:t>Alan</a:t>
            </a:r>
            <a:r>
              <a:rPr lang="ko-KR" altLang="ko-KR" sz="1000" dirty="0">
                <a:hlinkClick r:id="rId3"/>
              </a:rPr>
              <a:t> </a:t>
            </a:r>
            <a:r>
              <a:rPr lang="ko-KR" altLang="ko-KR" sz="1000" dirty="0" err="1">
                <a:hlinkClick r:id="rId3"/>
              </a:rPr>
              <a:t>M</a:t>
            </a:r>
            <a:r>
              <a:rPr lang="ko-KR" altLang="ko-KR" sz="1000" dirty="0">
                <a:hlinkClick r:id="rId3"/>
              </a:rPr>
              <a:t>. </a:t>
            </a:r>
            <a:r>
              <a:rPr lang="ko-KR" altLang="ko-KR" sz="1000" dirty="0" err="1">
                <a:hlinkClick r:id="rId3"/>
              </a:rPr>
              <a:t>Turing</a:t>
            </a:r>
            <a:r>
              <a:rPr lang="ko-KR" altLang="ko-KR" sz="1000" i="1" dirty="0" err="1">
                <a:hlinkClick r:id="rId4"/>
              </a:rPr>
              <a:t>Mind</a:t>
            </a:r>
            <a:r>
              <a:rPr lang="x-none" altLang="ko-KR" sz="1000" dirty="0"/>
              <a:t> </a:t>
            </a:r>
            <a:r>
              <a:rPr lang="ko-KR" altLang="ko-KR" sz="1000" dirty="0"/>
              <a:t>59 (</a:t>
            </a:r>
            <a:r>
              <a:rPr lang="ko-KR" altLang="ko-KR" sz="1000" dirty="0" err="1"/>
              <a:t>October</a:t>
            </a:r>
            <a:r>
              <a:rPr lang="ko-KR" altLang="ko-KR" sz="1000" dirty="0"/>
              <a:t>):433-60 (</a:t>
            </a:r>
            <a:r>
              <a:rPr lang="x-none" altLang="ko-KR" sz="1000" dirty="0"/>
              <a:t>1950</a:t>
            </a:r>
            <a:r>
              <a:rPr lang="ko-KR" altLang="ko-KR" sz="1000" dirty="0"/>
              <a:t>)</a:t>
            </a:r>
            <a:r>
              <a:rPr lang="x-none" altLang="ko-KR" sz="1000" dirty="0"/>
              <a:t> </a:t>
            </a:r>
            <a:r>
              <a:rPr lang="ko-KR" altLang="ko-KR" sz="1000" b="1" dirty="0" err="1"/>
              <a:t>Abstract</a:t>
            </a:r>
            <a:endParaRPr lang="ko-KR" altLang="ko-KR" sz="1000" dirty="0"/>
          </a:p>
          <a:p>
            <a:pPr marL="0" indent="0">
              <a:buNone/>
            </a:pPr>
            <a:endParaRPr lang="en-US" altLang="ko-KR" sz="1000" dirty="0"/>
          </a:p>
          <a:p>
            <a:r>
              <a:rPr lang="ko-KR" altLang="ko-KR" b="1" dirty="0" err="1"/>
              <a:t>I</a:t>
            </a:r>
            <a:r>
              <a:rPr lang="ko-KR" altLang="ko-KR" b="1" dirty="0"/>
              <a:t> </a:t>
            </a:r>
            <a:r>
              <a:rPr lang="ko-KR" altLang="ko-KR" b="1" dirty="0" err="1"/>
              <a:t>propose</a:t>
            </a:r>
            <a:r>
              <a:rPr lang="ko-KR" altLang="ko-KR" b="1" dirty="0"/>
              <a:t> </a:t>
            </a:r>
            <a:r>
              <a:rPr lang="ko-KR" altLang="ko-KR" b="1" dirty="0" err="1"/>
              <a:t>to</a:t>
            </a:r>
            <a:r>
              <a:rPr lang="ko-KR" altLang="ko-KR" b="1" dirty="0"/>
              <a:t> </a:t>
            </a:r>
            <a:r>
              <a:rPr lang="ko-KR" altLang="ko-KR" b="1" dirty="0" err="1"/>
              <a:t>consider</a:t>
            </a:r>
            <a:r>
              <a:rPr lang="ko-KR" altLang="ko-KR" b="1" dirty="0"/>
              <a:t> </a:t>
            </a:r>
            <a:r>
              <a:rPr lang="ko-KR" altLang="ko-KR" b="1" dirty="0" err="1"/>
              <a:t>the</a:t>
            </a:r>
            <a:r>
              <a:rPr lang="ko-KR" altLang="ko-KR" b="1" dirty="0"/>
              <a:t> </a:t>
            </a:r>
            <a:r>
              <a:rPr lang="ko-KR" altLang="ko-KR" b="1" dirty="0" err="1"/>
              <a:t>question</a:t>
            </a:r>
            <a:r>
              <a:rPr lang="ko-KR" altLang="ko-KR" b="1" dirty="0"/>
              <a:t>,"</a:t>
            </a:r>
            <a:r>
              <a:rPr lang="ko-KR" altLang="ko-KR" b="1" dirty="0" err="1"/>
              <a:t>Can</a:t>
            </a:r>
            <a:r>
              <a:rPr lang="ko-KR" altLang="ko-KR" b="1" dirty="0"/>
              <a:t> </a:t>
            </a:r>
            <a:r>
              <a:rPr lang="ko-KR" altLang="ko-KR" b="1" dirty="0" err="1"/>
              <a:t>machines</a:t>
            </a:r>
            <a:r>
              <a:rPr lang="en-US" altLang="ko-KR" b="1" dirty="0"/>
              <a:t> </a:t>
            </a:r>
            <a:r>
              <a:rPr lang="ko-KR" altLang="ko-KR" b="1" dirty="0" err="1"/>
              <a:t>think</a:t>
            </a:r>
            <a:r>
              <a:rPr lang="ko-KR" altLang="ko-KR" b="1" dirty="0"/>
              <a:t>?"</a:t>
            </a:r>
            <a:endParaRPr lang="ko-KR" altLang="en-US" dirty="0"/>
          </a:p>
        </p:txBody>
      </p:sp>
      <p:pic>
        <p:nvPicPr>
          <p:cNvPr id="4098" name="Picture 2" descr="( October, 1950 &#10;MIND &#10;A QUARTERLY REVIEW &#10;PSYCHOLOGY AND PHILOSOPHY &#10;I—COMPUTING MACHINERY AND &#10;INTELLIGENCE &#10;I to think &#10;Chi. with of &#10;think • &#10;but &#10;e If the ming o ' ' &#10;• think are to by they &#10;it to &#10;to the i ' is ">
            <a:extLst>
              <a:ext uri="{FF2B5EF4-FFF2-40B4-BE49-F238E27FC236}">
                <a16:creationId xmlns:a16="http://schemas.microsoft.com/office/drawing/2014/main" id="{69312A32-5464-4D84-BAA7-018D5953A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445" y="2928072"/>
            <a:ext cx="3106882" cy="350210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9979FA3-9601-4E91-A962-A06AC805F643}"/>
              </a:ext>
            </a:extLst>
          </p:cNvPr>
          <p:cNvSpPr/>
          <p:nvPr/>
        </p:nvSpPr>
        <p:spPr>
          <a:xfrm>
            <a:off x="4360717" y="5068434"/>
            <a:ext cx="7034646" cy="1323439"/>
          </a:xfrm>
          <a:prstGeom prst="rect">
            <a:avLst/>
          </a:prstGeom>
        </p:spPr>
        <p:txBody>
          <a:bodyPr wrap="square">
            <a:spAutoFit/>
          </a:bodyPr>
          <a:lstStyle/>
          <a:p>
            <a:pPr marL="342900" fontAlgn="ctr">
              <a:buFont typeface="+mj-lt"/>
              <a:buAutoNum type="arabicPeriod"/>
            </a:pPr>
            <a:r>
              <a:rPr lang="ko-KR" altLang="ko-KR" sz="1000" b="1" dirty="0" err="1">
                <a:ea typeface="Söhne"/>
              </a:rPr>
              <a:t>Title</a:t>
            </a:r>
            <a:r>
              <a:rPr lang="ko-KR" altLang="ko-KR" sz="1000" b="1" dirty="0">
                <a:ea typeface="Söhne"/>
              </a:rPr>
              <a:t>: </a:t>
            </a:r>
            <a:r>
              <a:rPr lang="ko-KR" altLang="ko-KR" sz="1000" b="1" dirty="0" err="1">
                <a:ea typeface="Söhne"/>
              </a:rPr>
              <a:t>Mind</a:t>
            </a:r>
            <a:endParaRPr lang="ko-KR" altLang="ko-KR" sz="1000" b="1" dirty="0">
              <a:ea typeface="Malgun Gothic" panose="020B0503020000020004" pitchFamily="50" charset="-127"/>
            </a:endParaRPr>
          </a:p>
          <a:p>
            <a:pPr marL="342900" fontAlgn="ctr">
              <a:buFont typeface="+mj-lt"/>
              <a:buAutoNum type="arabicPeriod"/>
            </a:pPr>
            <a:r>
              <a:rPr lang="ko-KR" altLang="ko-KR" sz="1000" b="1" dirty="0" err="1">
                <a:ea typeface="Söhne"/>
              </a:rPr>
              <a:t>Publication</a:t>
            </a:r>
            <a:r>
              <a:rPr lang="ko-KR" altLang="ko-KR" sz="1000" b="1" dirty="0">
                <a:ea typeface="Söhne"/>
              </a:rPr>
              <a:t> </a:t>
            </a:r>
            <a:r>
              <a:rPr lang="ko-KR" altLang="ko-KR" sz="1000" b="1" dirty="0" err="1">
                <a:ea typeface="Söhne"/>
              </a:rPr>
              <a:t>Year</a:t>
            </a:r>
            <a:r>
              <a:rPr lang="ko-KR" altLang="ko-KR" sz="1000" b="1" dirty="0">
                <a:ea typeface="Söhne"/>
              </a:rPr>
              <a:t>: </a:t>
            </a:r>
            <a:r>
              <a:rPr lang="ko-KR" altLang="ko-KR" sz="1000" b="1" dirty="0" err="1">
                <a:ea typeface="Söhne"/>
              </a:rPr>
              <a:t>Established</a:t>
            </a:r>
            <a:r>
              <a:rPr lang="ko-KR" altLang="ko-KR" sz="1000" b="1" dirty="0">
                <a:ea typeface="Söhne"/>
              </a:rPr>
              <a:t> </a:t>
            </a:r>
            <a:r>
              <a:rPr lang="ko-KR" altLang="ko-KR" sz="1000" b="1" dirty="0" err="1">
                <a:ea typeface="Söhne"/>
              </a:rPr>
              <a:t>in</a:t>
            </a:r>
            <a:r>
              <a:rPr lang="ko-KR" altLang="ko-KR" sz="1000" b="1" dirty="0">
                <a:ea typeface="Söhne"/>
              </a:rPr>
              <a:t> 1876 (</a:t>
            </a:r>
            <a:r>
              <a:rPr lang="ko-KR" altLang="ko-KR" sz="1000" b="1" dirty="0" err="1">
                <a:ea typeface="Söhne"/>
              </a:rPr>
              <a:t>continuing</a:t>
            </a:r>
            <a:r>
              <a:rPr lang="ko-KR" altLang="ko-KR" sz="1000" b="1" dirty="0">
                <a:ea typeface="Söhne"/>
              </a:rPr>
              <a:t> </a:t>
            </a:r>
            <a:r>
              <a:rPr lang="ko-KR" altLang="ko-KR" sz="1000" b="1" dirty="0" err="1">
                <a:ea typeface="Söhne"/>
              </a:rPr>
              <a:t>to</a:t>
            </a:r>
            <a:r>
              <a:rPr lang="ko-KR" altLang="ko-KR" sz="1000" b="1" dirty="0">
                <a:ea typeface="Söhne"/>
              </a:rPr>
              <a:t> </a:t>
            </a:r>
            <a:r>
              <a:rPr lang="ko-KR" altLang="ko-KR" sz="1000" b="1" dirty="0" err="1">
                <a:ea typeface="Söhne"/>
              </a:rPr>
              <a:t>the</a:t>
            </a:r>
            <a:r>
              <a:rPr lang="ko-KR" altLang="ko-KR" sz="1000" b="1" dirty="0">
                <a:ea typeface="Söhne"/>
              </a:rPr>
              <a:t> </a:t>
            </a:r>
            <a:r>
              <a:rPr lang="ko-KR" altLang="ko-KR" sz="1000" b="1" dirty="0" err="1">
                <a:ea typeface="Söhne"/>
              </a:rPr>
              <a:t>present</a:t>
            </a:r>
            <a:r>
              <a:rPr lang="ko-KR" altLang="ko-KR" sz="1000" b="1" dirty="0">
                <a:ea typeface="Söhne"/>
              </a:rPr>
              <a:t>)</a:t>
            </a:r>
            <a:endParaRPr lang="ko-KR" altLang="ko-KR" sz="1000" b="1" dirty="0">
              <a:ea typeface="Malgun Gothic" panose="020B0503020000020004" pitchFamily="50" charset="-127"/>
            </a:endParaRPr>
          </a:p>
          <a:p>
            <a:pPr marL="342900" fontAlgn="ctr">
              <a:buFont typeface="+mj-lt"/>
              <a:buAutoNum type="arabicPeriod" startAt="3"/>
            </a:pPr>
            <a:r>
              <a:rPr lang="ko-KR" altLang="ko-KR" sz="1000" dirty="0">
                <a:ea typeface="Söhne"/>
              </a:rPr>
              <a:t>Publisher: </a:t>
            </a:r>
            <a:r>
              <a:rPr lang="ko-KR" altLang="ko-KR" sz="1000" dirty="0" err="1">
                <a:ea typeface="Söhne"/>
              </a:rPr>
              <a:t>Oxford</a:t>
            </a:r>
            <a:r>
              <a:rPr lang="ko-KR" altLang="ko-KR" sz="1000" dirty="0">
                <a:ea typeface="Söhne"/>
              </a:rPr>
              <a:t> </a:t>
            </a:r>
            <a:r>
              <a:rPr lang="ko-KR" altLang="ko-KR" sz="1000" dirty="0" err="1">
                <a:ea typeface="Söhne"/>
              </a:rPr>
              <a:t>University</a:t>
            </a:r>
            <a:r>
              <a:rPr lang="ko-KR" altLang="ko-KR" sz="1000" dirty="0">
                <a:ea typeface="Söhne"/>
              </a:rPr>
              <a:t> </a:t>
            </a:r>
            <a:r>
              <a:rPr lang="ko-KR" altLang="ko-KR" sz="1000" dirty="0" err="1">
                <a:ea typeface="Söhne"/>
              </a:rPr>
              <a:t>Press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Focus</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cognitive</a:t>
            </a:r>
            <a:r>
              <a:rPr lang="ko-KR" altLang="ko-KR" sz="1000" dirty="0">
                <a:ea typeface="Söhne"/>
              </a:rPr>
              <a:t> </a:t>
            </a:r>
            <a:r>
              <a:rPr lang="ko-KR" altLang="ko-KR" sz="1000" dirty="0" err="1">
                <a:ea typeface="Söhne"/>
              </a:rPr>
              <a:t>science</a:t>
            </a:r>
            <a:r>
              <a:rPr lang="ko-KR" altLang="ko-KR" sz="1000" dirty="0">
                <a:ea typeface="Söhne"/>
              </a:rPr>
              <a:t>, and </a:t>
            </a:r>
            <a:r>
              <a:rPr lang="ko-KR" altLang="ko-KR" sz="1000" dirty="0" err="1">
                <a:ea typeface="Söhne"/>
              </a:rPr>
              <a:t>related</a:t>
            </a:r>
            <a:r>
              <a:rPr lang="ko-KR" altLang="ko-KR" sz="1000" dirty="0">
                <a:ea typeface="Söhne"/>
              </a:rPr>
              <a:t> </a:t>
            </a:r>
            <a:r>
              <a:rPr lang="ko-KR" altLang="ko-KR" sz="1000" dirty="0" err="1">
                <a:ea typeface="Söhne"/>
              </a:rPr>
              <a:t>disciplines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Scope</a:t>
            </a:r>
            <a:r>
              <a:rPr lang="ko-KR" altLang="ko-KR" sz="1000" dirty="0">
                <a:ea typeface="Söhne"/>
              </a:rPr>
              <a:t>: </a:t>
            </a:r>
            <a:r>
              <a:rPr lang="ko-KR" altLang="ko-KR" sz="1000" dirty="0" err="1">
                <a:ea typeface="Söhne"/>
              </a:rPr>
              <a:t>Mind</a:t>
            </a:r>
            <a:r>
              <a:rPr lang="ko-KR" altLang="ko-KR" sz="1000" dirty="0">
                <a:ea typeface="Söhne"/>
              </a:rPr>
              <a:t> </a:t>
            </a:r>
            <a:r>
              <a:rPr lang="ko-KR" altLang="ko-KR" sz="1000" dirty="0" err="1">
                <a:ea typeface="Söhne"/>
              </a:rPr>
              <a:t>publishes</a:t>
            </a:r>
            <a:r>
              <a:rPr lang="ko-KR" altLang="ko-KR" sz="1000" dirty="0">
                <a:ea typeface="Söhne"/>
              </a:rPr>
              <a:t> </a:t>
            </a:r>
            <a:r>
              <a:rPr lang="ko-KR" altLang="ko-KR" sz="1000" dirty="0" err="1">
                <a:ea typeface="Söhne"/>
              </a:rPr>
              <a:t>articles</a:t>
            </a:r>
            <a:r>
              <a:rPr lang="ko-KR" altLang="ko-KR" sz="1000" dirty="0">
                <a:ea typeface="Söhne"/>
              </a:rPr>
              <a:t> and </a:t>
            </a:r>
            <a:r>
              <a:rPr lang="ko-KR" altLang="ko-KR" sz="1000" dirty="0" err="1">
                <a:ea typeface="Söhne"/>
              </a:rPr>
              <a:t>discussions</a:t>
            </a:r>
            <a:r>
              <a:rPr lang="ko-KR" altLang="ko-KR" sz="1000" dirty="0">
                <a:ea typeface="Söhne"/>
              </a:rPr>
              <a:t> </a:t>
            </a:r>
            <a:r>
              <a:rPr lang="ko-KR" altLang="ko-KR" sz="1000" dirty="0" err="1">
                <a:ea typeface="Söhne"/>
              </a:rPr>
              <a:t>on</a:t>
            </a:r>
            <a:r>
              <a:rPr lang="ko-KR" altLang="ko-KR" sz="1000" dirty="0">
                <a:ea typeface="Söhne"/>
              </a:rPr>
              <a:t> </a:t>
            </a:r>
            <a:r>
              <a:rPr lang="ko-KR" altLang="ko-KR" sz="1000" dirty="0" err="1">
                <a:ea typeface="Söhne"/>
              </a:rPr>
              <a:t>various</a:t>
            </a:r>
            <a:r>
              <a:rPr lang="ko-KR" altLang="ko-KR" sz="1000" dirty="0">
                <a:ea typeface="Söhne"/>
              </a:rPr>
              <a:t> </a:t>
            </a:r>
            <a:r>
              <a:rPr lang="ko-KR" altLang="ko-KR" sz="1000" dirty="0" err="1">
                <a:ea typeface="Söhne"/>
              </a:rPr>
              <a:t>topics</a:t>
            </a:r>
            <a:r>
              <a:rPr lang="ko-KR" altLang="ko-KR" sz="1000" dirty="0">
                <a:ea typeface="Söhne"/>
              </a:rPr>
              <a:t> </a:t>
            </a:r>
            <a:r>
              <a:rPr lang="ko-KR" altLang="ko-KR" sz="1000" dirty="0" err="1">
                <a:ea typeface="Söhne"/>
              </a:rPr>
              <a:t>within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including</a:t>
            </a:r>
            <a:r>
              <a:rPr lang="ko-KR" altLang="ko-KR" sz="1000" dirty="0">
                <a:ea typeface="Söhne"/>
              </a:rPr>
              <a:t> </a:t>
            </a:r>
            <a:r>
              <a:rPr lang="ko-KR" altLang="ko-KR" sz="1000" dirty="0" err="1">
                <a:ea typeface="Söhne"/>
              </a:rPr>
              <a:t>consciousness</a:t>
            </a:r>
            <a:r>
              <a:rPr lang="ko-KR" altLang="ko-KR" sz="1000" dirty="0">
                <a:ea typeface="Söhne"/>
              </a:rPr>
              <a:t>, </a:t>
            </a:r>
            <a:r>
              <a:rPr lang="ko-KR" altLang="ko-KR" sz="1000" dirty="0" err="1">
                <a:ea typeface="Söhne"/>
              </a:rPr>
              <a:t>perception</a:t>
            </a:r>
            <a:r>
              <a:rPr lang="ko-KR" altLang="ko-KR" sz="1000" dirty="0">
                <a:ea typeface="Söhne"/>
              </a:rPr>
              <a:t>, </a:t>
            </a:r>
            <a:r>
              <a:rPr lang="ko-KR" altLang="ko-KR" sz="1000" dirty="0" err="1">
                <a:ea typeface="Söhne"/>
              </a:rPr>
              <a:t>cognition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language</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psychology</a:t>
            </a:r>
            <a:r>
              <a:rPr lang="ko-KR" altLang="ko-KR" sz="1000" dirty="0">
                <a:ea typeface="Söhne"/>
              </a:rPr>
              <a:t>, and </a:t>
            </a:r>
            <a:r>
              <a:rPr lang="ko-KR" altLang="ko-KR" sz="1000" dirty="0" err="1">
                <a:ea typeface="Söhne"/>
              </a:rPr>
              <a:t>philosophy</a:t>
            </a:r>
            <a:r>
              <a:rPr lang="ko-KR" altLang="ko-KR" sz="1000" dirty="0">
                <a:ea typeface="Söhne"/>
              </a:rPr>
              <a:t> of </a:t>
            </a:r>
            <a:r>
              <a:rPr lang="ko-KR" altLang="ko-KR" sz="1000" dirty="0" err="1">
                <a:ea typeface="Söhne"/>
              </a:rPr>
              <a:t>artificial</a:t>
            </a:r>
            <a:r>
              <a:rPr lang="ko-KR" altLang="ko-KR" sz="1000" dirty="0">
                <a:ea typeface="Söhne"/>
              </a:rPr>
              <a:t> </a:t>
            </a:r>
            <a:r>
              <a:rPr lang="ko-KR" altLang="ko-KR" sz="1000" dirty="0" err="1">
                <a:ea typeface="Söhne"/>
              </a:rPr>
              <a:t>intelligence</a:t>
            </a:r>
            <a:r>
              <a:rPr lang="ko-KR" altLang="ko-KR" sz="1000" dirty="0">
                <a:ea typeface="Söhne"/>
              </a:rPr>
              <a:t>.</a:t>
            </a:r>
            <a:endParaRPr lang="ko-KR" altLang="ko-KR" sz="1000" dirty="0">
              <a:ea typeface="Malgun Gothic" panose="020B0503020000020004" pitchFamily="50" charset="-127"/>
            </a:endParaRPr>
          </a:p>
          <a:p>
            <a:r>
              <a:rPr lang="ko-KR" altLang="ko-KR" sz="1000" i="1" dirty="0">
                <a:ea typeface="Malgun Gothic" panose="020B0503020000020004" pitchFamily="50" charset="-127"/>
              </a:rPr>
              <a:t>출처</a:t>
            </a:r>
            <a:r>
              <a:rPr lang="ko-KR" altLang="ko-KR" sz="1000" i="1" dirty="0">
                <a:ea typeface="Calibri" panose="020F0502020204030204" pitchFamily="34" charset="0"/>
              </a:rPr>
              <a:t>: &lt;</a:t>
            </a:r>
            <a:r>
              <a:rPr lang="ko-KR" altLang="ko-KR" sz="1000" i="1" dirty="0">
                <a:ea typeface="Calibri" panose="020F0502020204030204" pitchFamily="34" charset="0"/>
                <a:hlinkClick r:id="rId6">
                  <a:extLst>
                    <a:ext uri="{A12FA001-AC4F-418D-AE19-62706E023703}">
                      <ahyp:hlinkClr xmlns:ahyp="http://schemas.microsoft.com/office/drawing/2018/hyperlinkcolor" val="tx"/>
                    </a:ext>
                  </a:extLst>
                </a:hlinkClick>
              </a:rPr>
              <a:t>https://philpapers.org/rec/TURCMA</a:t>
            </a:r>
            <a:r>
              <a:rPr lang="ko-KR" altLang="ko-KR" sz="1000" i="1" dirty="0">
                <a:ea typeface="Calibri" panose="020F0502020204030204" pitchFamily="34" charset="0"/>
              </a:rPr>
              <a:t>&gt; </a:t>
            </a:r>
            <a:endParaRPr lang="ko-KR" altLang="ko-KR" sz="1000" dirty="0">
              <a:effectLst/>
              <a:ea typeface="Calibri" panose="020F0502020204030204" pitchFamily="34" charset="0"/>
            </a:endParaRPr>
          </a:p>
        </p:txBody>
      </p:sp>
    </p:spTree>
    <p:extLst>
      <p:ext uri="{BB962C8B-B14F-4D97-AF65-F5344CB8AC3E}">
        <p14:creationId xmlns:p14="http://schemas.microsoft.com/office/powerpoint/2010/main" val="418269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3_11zon.webp">
            <a:extLst>
              <a:ext uri="{FF2B5EF4-FFF2-40B4-BE49-F238E27FC236}">
                <a16:creationId xmlns:a16="http://schemas.microsoft.com/office/drawing/2014/main" id="{C5A2AA32-3ED5-42BC-876D-CEAAA052E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8250" y="251460"/>
            <a:ext cx="9715500" cy="66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26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A918AE-E67B-485B-A5D8-6F49D97B3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320" y="971035"/>
            <a:ext cx="9155592" cy="491592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AE9830B-004C-4D10-9CD7-65913136F8CE}"/>
              </a:ext>
            </a:extLst>
          </p:cNvPr>
          <p:cNvSpPr/>
          <p:nvPr/>
        </p:nvSpPr>
        <p:spPr>
          <a:xfrm>
            <a:off x="3724711" y="1680420"/>
            <a:ext cx="588623" cy="184666"/>
          </a:xfrm>
          <a:prstGeom prst="rect">
            <a:avLst/>
          </a:prstGeom>
        </p:spPr>
        <p:txBody>
          <a:bodyPr wrap="none">
            <a:spAutoFit/>
          </a:bodyPr>
          <a:lstStyle/>
          <a:p>
            <a:r>
              <a:rPr lang="en-US" altLang="ko-KR" sz="600" dirty="0"/>
              <a:t>Intelligence</a:t>
            </a:r>
            <a:endParaRPr lang="ko-KR" altLang="en-US" sz="600" dirty="0"/>
          </a:p>
        </p:txBody>
      </p:sp>
      <p:sp>
        <p:nvSpPr>
          <p:cNvPr id="6" name="직사각형 5">
            <a:extLst>
              <a:ext uri="{FF2B5EF4-FFF2-40B4-BE49-F238E27FC236}">
                <a16:creationId xmlns:a16="http://schemas.microsoft.com/office/drawing/2014/main" id="{FCC284E3-272F-4AFE-8A59-4DFB3706C981}"/>
              </a:ext>
            </a:extLst>
          </p:cNvPr>
          <p:cNvSpPr/>
          <p:nvPr/>
        </p:nvSpPr>
        <p:spPr>
          <a:xfrm>
            <a:off x="9461929" y="4176910"/>
            <a:ext cx="808235" cy="276999"/>
          </a:xfrm>
          <a:prstGeom prst="rect">
            <a:avLst/>
          </a:prstGeom>
        </p:spPr>
        <p:txBody>
          <a:bodyPr wrap="none">
            <a:spAutoFit/>
          </a:bodyPr>
          <a:lstStyle/>
          <a:p>
            <a:r>
              <a:rPr lang="en-US" altLang="ko-KR" sz="600" dirty="0"/>
              <a:t>Cognitive abilities</a:t>
            </a:r>
          </a:p>
          <a:p>
            <a:r>
              <a:rPr lang="en-US" altLang="ko-KR" sz="600" dirty="0"/>
              <a:t>Intellect</a:t>
            </a:r>
            <a:endParaRPr lang="ko-KR" altLang="en-US" sz="600" dirty="0"/>
          </a:p>
        </p:txBody>
      </p:sp>
      <p:sp>
        <p:nvSpPr>
          <p:cNvPr id="8" name="직사각형 7">
            <a:extLst>
              <a:ext uri="{FF2B5EF4-FFF2-40B4-BE49-F238E27FC236}">
                <a16:creationId xmlns:a16="http://schemas.microsoft.com/office/drawing/2014/main" id="{318AFFF7-4B4B-454E-B5D5-89038E5FA320}"/>
              </a:ext>
            </a:extLst>
          </p:cNvPr>
          <p:cNvSpPr/>
          <p:nvPr/>
        </p:nvSpPr>
        <p:spPr>
          <a:xfrm>
            <a:off x="3581528" y="4782363"/>
            <a:ext cx="1067921" cy="369332"/>
          </a:xfrm>
          <a:prstGeom prst="rect">
            <a:avLst/>
          </a:prstGeom>
        </p:spPr>
        <p:txBody>
          <a:bodyPr wrap="none">
            <a:spAutoFit/>
          </a:bodyPr>
          <a:lstStyle/>
          <a:p>
            <a:pPr lvl="0" eaLnBrk="0" fontAlgn="t" latinLnBrk="0" hangingPunct="0">
              <a:spcBef>
                <a:spcPct val="0"/>
              </a:spcBef>
              <a:spcAft>
                <a:spcPct val="0"/>
              </a:spcAft>
            </a:pPr>
            <a:r>
              <a:rPr lang="ko-KR" altLang="ko-KR" sz="600" dirty="0" err="1">
                <a:solidFill>
                  <a:srgbClr val="000000"/>
                </a:solidFill>
                <a:latin typeface="Arial" panose="020B0604020202020204" pitchFamily="34" charset="0"/>
                <a:ea typeface="noto"/>
              </a:rPr>
              <a:t>Unconscious</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Forgetting</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nonverbal</a:t>
            </a:r>
            <a:r>
              <a:rPr lang="ko-KR" altLang="ko-KR" sz="600" dirty="0">
                <a:solidFill>
                  <a:srgbClr val="000000"/>
                </a:solidFill>
                <a:latin typeface="Arial" panose="020B0604020202020204" pitchFamily="34" charset="0"/>
                <a:ea typeface="noto"/>
              </a:rPr>
              <a:t> </a:t>
            </a:r>
            <a:r>
              <a:rPr lang="ko-KR" altLang="ko-KR" sz="600" dirty="0" err="1">
                <a:solidFill>
                  <a:srgbClr val="000000"/>
                </a:solidFill>
                <a:latin typeface="Arial" panose="020B0604020202020204" pitchFamily="34" charset="0"/>
                <a:ea typeface="noto"/>
              </a:rPr>
              <a:t>communication</a:t>
            </a:r>
            <a:endParaRPr lang="ko-KR" altLang="ko-KR" sz="400" dirty="0">
              <a:latin typeface="Arial" panose="020B0604020202020204" pitchFamily="34" charset="0"/>
            </a:endParaRPr>
          </a:p>
        </p:txBody>
      </p:sp>
      <p:sp>
        <p:nvSpPr>
          <p:cNvPr id="7" name="Rectangle 3">
            <a:extLst>
              <a:ext uri="{FF2B5EF4-FFF2-40B4-BE49-F238E27FC236}">
                <a16:creationId xmlns:a16="http://schemas.microsoft.com/office/drawing/2014/main" id="{46BE3B61-EF61-4137-9469-A2671A8DF94E}"/>
              </a:ext>
            </a:extLst>
          </p:cNvPr>
          <p:cNvSpPr>
            <a:spLocks noChangeArrowheads="1"/>
          </p:cNvSpPr>
          <p:nvPr/>
        </p:nvSpPr>
        <p:spPr bwMode="auto">
          <a:xfrm>
            <a:off x="0" y="0"/>
            <a:ext cx="4089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ko-KR" altLang="ko-KR" sz="900" b="0" i="0" u="none" strike="noStrike" cap="none" normalizeH="0" baseline="0">
                <a:ln>
                  <a:noFill/>
                </a:ln>
                <a:solidFill>
                  <a:srgbClr val="000000"/>
                </a:solidFill>
                <a:effectLst/>
                <a:latin typeface="Arial" panose="020B0604020202020204" pitchFamily="34" charset="0"/>
                <a:ea typeface="noto"/>
              </a:rPr>
            </a:br>
            <a:endParaRPr kumimoji="0" lang="ko-KR" altLang="ko-KR" sz="900" b="0" i="0" u="none" strike="noStrike" cap="none" normalizeH="0" baseline="0">
              <a:ln>
                <a:noFill/>
              </a:ln>
              <a:solidFill>
                <a:srgbClr val="000000"/>
              </a:solidFill>
              <a:effectLst/>
              <a:latin typeface="Arial" panose="020B0604020202020204" pitchFamily="34" charset="0"/>
              <a:ea typeface="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BB333309-5BFA-44B6-8E60-0F84B0BF3A07}"/>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1" name="Rectangle 6">
            <a:extLst>
              <a:ext uri="{FF2B5EF4-FFF2-40B4-BE49-F238E27FC236}">
                <a16:creationId xmlns:a16="http://schemas.microsoft.com/office/drawing/2014/main" id="{9CFDC5BF-413C-46D8-BC82-5CFB9BDF1CA8}"/>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2" name="Rectangle 7">
            <a:extLst>
              <a:ext uri="{FF2B5EF4-FFF2-40B4-BE49-F238E27FC236}">
                <a16:creationId xmlns:a16="http://schemas.microsoft.com/office/drawing/2014/main" id="{E7F448D1-E125-416A-9F74-B910963D8870}"/>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3" name="Rectangle 8">
            <a:extLst>
              <a:ext uri="{FF2B5EF4-FFF2-40B4-BE49-F238E27FC236}">
                <a16:creationId xmlns:a16="http://schemas.microsoft.com/office/drawing/2014/main" id="{E94EBB35-C6C9-4A6C-9B75-EACB1A945E51}"/>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559981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E1D82-316E-405A-BBBA-30CCA1E1677C}"/>
              </a:ext>
            </a:extLst>
          </p:cNvPr>
          <p:cNvSpPr>
            <a:spLocks noGrp="1"/>
          </p:cNvSpPr>
          <p:nvPr>
            <p:ph type="title"/>
          </p:nvPr>
        </p:nvSpPr>
        <p:spPr/>
        <p:txBody>
          <a:bodyPr/>
          <a:lstStyle/>
          <a:p>
            <a:r>
              <a:rPr lang="en-US" altLang="ko-KR" dirty="0"/>
              <a:t>AI history by chat GPT</a:t>
            </a:r>
            <a:endParaRPr lang="ko-KR" altLang="en-US" dirty="0"/>
          </a:p>
        </p:txBody>
      </p:sp>
      <p:sp>
        <p:nvSpPr>
          <p:cNvPr id="3" name="내용 개체 틀 2">
            <a:extLst>
              <a:ext uri="{FF2B5EF4-FFF2-40B4-BE49-F238E27FC236}">
                <a16:creationId xmlns:a16="http://schemas.microsoft.com/office/drawing/2014/main" id="{9BD1C2FC-5042-411C-8C5B-F417AC5208E1}"/>
              </a:ext>
            </a:extLst>
          </p:cNvPr>
          <p:cNvSpPr>
            <a:spLocks noGrp="1"/>
          </p:cNvSpPr>
          <p:nvPr>
            <p:ph idx="1"/>
          </p:nvPr>
        </p:nvSpPr>
        <p:spPr/>
        <p:txBody>
          <a:bodyPr>
            <a:normAutofit fontScale="25000" lnSpcReduction="20000"/>
          </a:bodyPr>
          <a:lstStyle/>
          <a:p>
            <a:endParaRPr lang="ko-KR" altLang="ko-KR" dirty="0"/>
          </a:p>
          <a:p>
            <a:pPr lvl="1" fontAlgn="ctr"/>
            <a:r>
              <a:rPr lang="ko-KR" altLang="ko-KR" sz="8600" dirty="0" err="1"/>
              <a:t>Dartmouth</a:t>
            </a:r>
            <a:r>
              <a:rPr lang="ko-KR" altLang="ko-KR" sz="8600" dirty="0"/>
              <a:t> </a:t>
            </a:r>
            <a:r>
              <a:rPr lang="ko-KR" altLang="ko-KR" sz="8600" dirty="0" err="1"/>
              <a:t>Conference</a:t>
            </a:r>
            <a:r>
              <a:rPr lang="ko-KR" altLang="ko-KR" sz="8600" dirty="0"/>
              <a:t> (1956</a:t>
            </a:r>
            <a:r>
              <a:rPr lang="en-US" altLang="ko-KR" sz="8600" dirty="0"/>
              <a:t>)</a:t>
            </a:r>
            <a:r>
              <a:rPr lang="ko-KR" altLang="ko-KR" dirty="0"/>
              <a:t>: The </a:t>
            </a:r>
            <a:r>
              <a:rPr lang="ko-KR" altLang="ko-KR" sz="7200" dirty="0" err="1"/>
              <a:t>term</a:t>
            </a:r>
            <a:r>
              <a:rPr lang="ko-KR" altLang="ko-KR" sz="7200" dirty="0"/>
              <a:t> "</a:t>
            </a:r>
            <a:r>
              <a:rPr lang="ko-KR" altLang="ko-KR" sz="7200" dirty="0" err="1"/>
              <a:t>artificial</a:t>
            </a:r>
            <a:r>
              <a:rPr lang="ko-KR" altLang="ko-KR" sz="7200" dirty="0"/>
              <a:t> </a:t>
            </a:r>
            <a:r>
              <a:rPr lang="ko-KR" altLang="ko-KR" sz="7200" dirty="0" err="1"/>
              <a:t>intelligence</a:t>
            </a:r>
            <a:r>
              <a:rPr lang="ko-KR" altLang="ko-KR" sz="7200" dirty="0"/>
              <a:t>" </a:t>
            </a:r>
            <a:r>
              <a:rPr lang="ko-KR" altLang="ko-KR" sz="7200" dirty="0" err="1"/>
              <a:t>was</a:t>
            </a:r>
            <a:r>
              <a:rPr lang="ko-KR" altLang="ko-KR" sz="7200" dirty="0"/>
              <a:t> </a:t>
            </a:r>
            <a:r>
              <a:rPr lang="ko-KR" altLang="ko-KR" sz="7200" dirty="0" err="1"/>
              <a:t>coined</a:t>
            </a:r>
            <a:r>
              <a:rPr lang="ko-KR" altLang="ko-KR" dirty="0"/>
              <a:t>, and </a:t>
            </a:r>
            <a:r>
              <a:rPr lang="ko-KR" altLang="ko-KR" dirty="0" err="1"/>
              <a:t>the</a:t>
            </a:r>
            <a:r>
              <a:rPr lang="ko-KR" altLang="ko-KR" dirty="0"/>
              <a:t> </a:t>
            </a:r>
            <a:r>
              <a:rPr lang="ko-KR" altLang="ko-KR" dirty="0" err="1"/>
              <a:t>field</a:t>
            </a:r>
            <a:r>
              <a:rPr lang="ko-KR" altLang="ko-KR" dirty="0"/>
              <a:t> of AI </a:t>
            </a:r>
            <a:r>
              <a:rPr lang="ko-KR" altLang="ko-KR" dirty="0" err="1"/>
              <a:t>was</a:t>
            </a:r>
            <a:r>
              <a:rPr lang="ko-KR" altLang="ko-KR" dirty="0"/>
              <a:t> </a:t>
            </a:r>
            <a:r>
              <a:rPr lang="ko-KR" altLang="ko-KR" dirty="0" err="1"/>
              <a:t>officially</a:t>
            </a:r>
            <a:r>
              <a:rPr lang="ko-KR" altLang="ko-KR" dirty="0"/>
              <a:t> </a:t>
            </a:r>
            <a:r>
              <a:rPr lang="ko-KR" altLang="ko-KR" dirty="0" err="1"/>
              <a:t>established</a:t>
            </a:r>
            <a:r>
              <a:rPr lang="ko-KR" altLang="ko-KR" dirty="0"/>
              <a:t> </a:t>
            </a:r>
            <a:r>
              <a:rPr lang="ko-KR" altLang="ko-KR" dirty="0" err="1"/>
              <a:t>during</a:t>
            </a:r>
            <a:r>
              <a:rPr lang="ko-KR" altLang="ko-KR" dirty="0"/>
              <a:t> </a:t>
            </a:r>
            <a:r>
              <a:rPr lang="ko-KR" altLang="ko-KR" dirty="0" err="1"/>
              <a:t>this</a:t>
            </a:r>
            <a:r>
              <a:rPr lang="ko-KR" altLang="ko-KR" dirty="0"/>
              <a:t> </a:t>
            </a:r>
            <a:r>
              <a:rPr lang="ko-KR" altLang="ko-KR" dirty="0" err="1"/>
              <a:t>conference</a:t>
            </a:r>
            <a:r>
              <a:rPr lang="ko-KR" altLang="ko-KR" dirty="0"/>
              <a:t>.</a:t>
            </a:r>
          </a:p>
          <a:p>
            <a:r>
              <a:rPr lang="en-US" altLang="ko-KR" dirty="0"/>
              <a:t> </a:t>
            </a:r>
          </a:p>
          <a:p>
            <a:pPr lvl="1" fontAlgn="ctr"/>
            <a:r>
              <a:rPr lang="ko-KR" altLang="ko-KR" dirty="0"/>
              <a:t>General </a:t>
            </a:r>
            <a:r>
              <a:rPr lang="ko-KR" altLang="ko-KR" dirty="0" err="1"/>
              <a:t>Problem</a:t>
            </a:r>
            <a:r>
              <a:rPr lang="ko-KR" altLang="ko-KR" dirty="0"/>
              <a:t> </a:t>
            </a:r>
            <a:r>
              <a:rPr lang="ko-KR" altLang="ko-KR" dirty="0" err="1"/>
              <a:t>Solver</a:t>
            </a:r>
            <a:r>
              <a:rPr lang="ko-KR" altLang="ko-KR" dirty="0"/>
              <a:t> (GPS) (1957): </a:t>
            </a:r>
            <a:r>
              <a:rPr lang="ko-KR" altLang="ko-KR" dirty="0" err="1"/>
              <a:t>Also</a:t>
            </a:r>
            <a:r>
              <a:rPr lang="ko-KR" altLang="ko-KR" dirty="0"/>
              <a:t> </a:t>
            </a:r>
            <a:r>
              <a:rPr lang="ko-KR" altLang="ko-KR" dirty="0" err="1"/>
              <a:t>created</a:t>
            </a:r>
            <a:r>
              <a:rPr lang="ko-KR" altLang="ko-KR" dirty="0"/>
              <a:t> </a:t>
            </a:r>
            <a:r>
              <a:rPr lang="ko-KR" altLang="ko-KR" dirty="0" err="1"/>
              <a:t>by</a:t>
            </a:r>
            <a:r>
              <a:rPr lang="ko-KR" altLang="ko-KR" dirty="0"/>
              <a:t> Newell and </a:t>
            </a:r>
            <a:r>
              <a:rPr lang="ko-KR" altLang="ko-KR" dirty="0" err="1"/>
              <a:t>Simon</a:t>
            </a:r>
            <a:r>
              <a:rPr lang="ko-KR" altLang="ko-KR" dirty="0"/>
              <a:t>, GPS </a:t>
            </a:r>
            <a:r>
              <a:rPr lang="ko-KR" altLang="ko-KR" dirty="0" err="1"/>
              <a:t>was</a:t>
            </a:r>
            <a:r>
              <a:rPr lang="ko-KR" altLang="ko-KR" dirty="0"/>
              <a:t> </a:t>
            </a:r>
            <a:r>
              <a:rPr lang="ko-KR" altLang="ko-KR" dirty="0" err="1"/>
              <a:t>a</a:t>
            </a:r>
            <a:r>
              <a:rPr lang="ko-KR" altLang="ko-KR" dirty="0"/>
              <a:t> </a:t>
            </a:r>
            <a:r>
              <a:rPr lang="ko-KR" altLang="ko-KR" dirty="0" err="1"/>
              <a:t>more</a:t>
            </a:r>
            <a:r>
              <a:rPr lang="ko-KR" altLang="ko-KR" dirty="0"/>
              <a:t> </a:t>
            </a:r>
            <a:r>
              <a:rPr lang="ko-KR" altLang="ko-KR" dirty="0" err="1"/>
              <a:t>advanced</a:t>
            </a:r>
            <a:r>
              <a:rPr lang="ko-KR" altLang="ko-KR" dirty="0"/>
              <a:t> </a:t>
            </a:r>
            <a:r>
              <a:rPr lang="ko-KR" altLang="ko-KR" dirty="0" err="1"/>
              <a:t>problem-solving</a:t>
            </a:r>
            <a:r>
              <a:rPr lang="ko-KR" altLang="ko-KR" dirty="0"/>
              <a:t> </a:t>
            </a:r>
            <a:r>
              <a:rPr lang="ko-KR" altLang="ko-KR" dirty="0" err="1"/>
              <a:t>program</a:t>
            </a:r>
            <a:r>
              <a:rPr lang="ko-KR" altLang="ko-KR" dirty="0"/>
              <a:t> </a:t>
            </a:r>
            <a:r>
              <a:rPr lang="ko-KR" altLang="ko-KR" dirty="0" err="1"/>
              <a:t>that</a:t>
            </a:r>
            <a:r>
              <a:rPr lang="ko-KR" altLang="ko-KR" dirty="0"/>
              <a:t> </a:t>
            </a:r>
            <a:r>
              <a:rPr lang="ko-KR" altLang="ko-KR" dirty="0" err="1"/>
              <a:t>could</a:t>
            </a:r>
            <a:r>
              <a:rPr lang="ko-KR" altLang="ko-KR" dirty="0"/>
              <a:t> </a:t>
            </a:r>
            <a:r>
              <a:rPr lang="ko-KR" altLang="ko-KR" dirty="0" err="1"/>
              <a:t>solve</a:t>
            </a:r>
            <a:r>
              <a:rPr lang="ko-KR" altLang="ko-KR" dirty="0"/>
              <a:t> </a:t>
            </a:r>
            <a:r>
              <a:rPr lang="ko-KR" altLang="ko-KR" dirty="0" err="1"/>
              <a:t>a</a:t>
            </a:r>
            <a:r>
              <a:rPr lang="ko-KR" altLang="ko-KR" dirty="0"/>
              <a:t> </a:t>
            </a:r>
            <a:r>
              <a:rPr lang="ko-KR" altLang="ko-KR" dirty="0" err="1"/>
              <a:t>wider</a:t>
            </a:r>
            <a:r>
              <a:rPr lang="ko-KR" altLang="ko-KR" dirty="0"/>
              <a:t> </a:t>
            </a:r>
            <a:r>
              <a:rPr lang="ko-KR" altLang="ko-KR" dirty="0" err="1"/>
              <a:t>range</a:t>
            </a:r>
            <a:r>
              <a:rPr lang="ko-KR" altLang="ko-KR" dirty="0"/>
              <a:t> of </a:t>
            </a:r>
            <a:r>
              <a:rPr lang="ko-KR" altLang="ko-KR" dirty="0" err="1"/>
              <a:t>problems</a:t>
            </a:r>
            <a:r>
              <a:rPr lang="ko-KR" altLang="ko-KR" dirty="0"/>
              <a:t>.</a:t>
            </a:r>
          </a:p>
          <a:p>
            <a:pPr lvl="1" fontAlgn="ctr"/>
            <a:r>
              <a:rPr lang="en-US" altLang="ko-KR" dirty="0"/>
              <a:t> </a:t>
            </a:r>
          </a:p>
          <a:p>
            <a:pPr lvl="1" fontAlgn="ctr"/>
            <a:r>
              <a:rPr lang="ko-KR" altLang="ko-KR" dirty="0"/>
              <a:t>ELIZA (1966): </a:t>
            </a:r>
            <a:r>
              <a:rPr lang="ko-KR" altLang="ko-KR" dirty="0" err="1"/>
              <a:t>Developed</a:t>
            </a:r>
            <a:r>
              <a:rPr lang="ko-KR" altLang="ko-KR" dirty="0"/>
              <a:t> </a:t>
            </a:r>
            <a:r>
              <a:rPr lang="ko-KR" altLang="ko-KR" dirty="0" err="1"/>
              <a:t>by</a:t>
            </a:r>
            <a:r>
              <a:rPr lang="ko-KR" altLang="ko-KR" dirty="0"/>
              <a:t> </a:t>
            </a:r>
            <a:r>
              <a:rPr lang="ko-KR" altLang="ko-KR" dirty="0" err="1"/>
              <a:t>Joseph</a:t>
            </a:r>
            <a:r>
              <a:rPr lang="ko-KR" altLang="ko-KR" dirty="0"/>
              <a:t> </a:t>
            </a:r>
            <a:r>
              <a:rPr lang="ko-KR" altLang="ko-KR" dirty="0" err="1"/>
              <a:t>Weizenbaum</a:t>
            </a:r>
            <a:r>
              <a:rPr lang="ko-KR" altLang="ko-KR" dirty="0"/>
              <a:t>, ELIZA </a:t>
            </a:r>
            <a:r>
              <a:rPr lang="ko-KR" altLang="ko-KR" dirty="0" err="1"/>
              <a:t>was</a:t>
            </a:r>
            <a:r>
              <a:rPr lang="ko-KR" altLang="ko-KR" dirty="0"/>
              <a:t> </a:t>
            </a:r>
            <a:r>
              <a:rPr lang="ko-KR" altLang="ko-KR" dirty="0" err="1"/>
              <a:t>a</a:t>
            </a:r>
            <a:r>
              <a:rPr lang="ko-KR" altLang="ko-KR" dirty="0"/>
              <a:t> </a:t>
            </a:r>
            <a:r>
              <a:rPr lang="ko-KR" altLang="ko-KR" dirty="0" err="1"/>
              <a:t>computer</a:t>
            </a:r>
            <a:r>
              <a:rPr lang="ko-KR" altLang="ko-KR" dirty="0"/>
              <a:t> </a:t>
            </a:r>
            <a:r>
              <a:rPr lang="ko-KR" altLang="ko-KR" dirty="0" err="1"/>
              <a:t>program</a:t>
            </a:r>
            <a:r>
              <a:rPr lang="ko-KR" altLang="ko-KR" dirty="0"/>
              <a:t> </a:t>
            </a:r>
            <a:r>
              <a:rPr lang="ko-KR" altLang="ko-KR" dirty="0" err="1"/>
              <a:t>designed</a:t>
            </a:r>
            <a:r>
              <a:rPr lang="ko-KR" altLang="ko-KR" dirty="0"/>
              <a:t> </a:t>
            </a:r>
            <a:r>
              <a:rPr lang="ko-KR" altLang="ko-KR" dirty="0" err="1"/>
              <a:t>to</a:t>
            </a:r>
            <a:r>
              <a:rPr lang="ko-KR" altLang="ko-KR" dirty="0"/>
              <a:t> </a:t>
            </a:r>
            <a:r>
              <a:rPr lang="ko-KR" altLang="ko-KR" dirty="0" err="1"/>
              <a:t>simulate</a:t>
            </a:r>
            <a:r>
              <a:rPr lang="ko-KR" altLang="ko-KR" dirty="0"/>
              <a:t> </a:t>
            </a:r>
            <a:r>
              <a:rPr lang="ko-KR" altLang="ko-KR" dirty="0" err="1"/>
              <a:t>human</a:t>
            </a:r>
            <a:r>
              <a:rPr lang="ko-KR" altLang="ko-KR" dirty="0"/>
              <a:t> </a:t>
            </a:r>
            <a:r>
              <a:rPr lang="ko-KR" altLang="ko-KR" dirty="0" err="1"/>
              <a:t>conversation</a:t>
            </a:r>
            <a:r>
              <a:rPr lang="ko-KR" altLang="ko-KR" dirty="0"/>
              <a:t>, </a:t>
            </a:r>
            <a:r>
              <a:rPr lang="ko-KR" altLang="ko-KR" dirty="0" err="1"/>
              <a:t>laying</a:t>
            </a:r>
            <a:r>
              <a:rPr lang="ko-KR" altLang="ko-KR" dirty="0"/>
              <a:t> </a:t>
            </a:r>
            <a:r>
              <a:rPr lang="ko-KR" altLang="ko-KR" dirty="0" err="1"/>
              <a:t>the</a:t>
            </a:r>
            <a:r>
              <a:rPr lang="ko-KR" altLang="ko-KR" dirty="0"/>
              <a:t> </a:t>
            </a:r>
            <a:r>
              <a:rPr lang="ko-KR" altLang="ko-KR" dirty="0" err="1"/>
              <a:t>foundation</a:t>
            </a:r>
            <a:r>
              <a:rPr lang="ko-KR" altLang="ko-KR" dirty="0"/>
              <a:t> </a:t>
            </a:r>
            <a:r>
              <a:rPr lang="ko-KR" altLang="ko-KR" dirty="0" err="1"/>
              <a:t>for</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a:t>
            </a:r>
          </a:p>
          <a:p>
            <a:pPr lvl="1" fontAlgn="ctr"/>
            <a:r>
              <a:rPr lang="ko-KR" altLang="ko-KR" dirty="0"/>
              <a:t> </a:t>
            </a:r>
          </a:p>
          <a:p>
            <a:pPr lvl="1" fontAlgn="ctr"/>
            <a:r>
              <a:rPr lang="ko-KR" altLang="ko-KR" dirty="0" err="1"/>
              <a:t>Shakey</a:t>
            </a:r>
            <a:r>
              <a:rPr lang="ko-KR" altLang="ko-KR" dirty="0"/>
              <a:t> </a:t>
            </a:r>
            <a:r>
              <a:rPr lang="ko-KR" altLang="ko-KR" dirty="0" err="1"/>
              <a:t>the</a:t>
            </a:r>
            <a:r>
              <a:rPr lang="ko-KR" altLang="ko-KR" dirty="0"/>
              <a:t> </a:t>
            </a:r>
            <a:r>
              <a:rPr lang="ko-KR" altLang="ko-KR" dirty="0" err="1"/>
              <a:t>Robot</a:t>
            </a:r>
            <a:r>
              <a:rPr lang="ko-KR" altLang="ko-KR" dirty="0"/>
              <a:t> (1966): </a:t>
            </a:r>
            <a:r>
              <a:rPr lang="ko-KR" altLang="ko-KR" dirty="0" err="1"/>
              <a:t>Shakey</a:t>
            </a:r>
            <a:r>
              <a:rPr lang="ko-KR" altLang="ko-KR" dirty="0"/>
              <a:t>, </a:t>
            </a:r>
            <a:r>
              <a:rPr lang="ko-KR" altLang="ko-KR" dirty="0" err="1"/>
              <a:t>developed</a:t>
            </a:r>
            <a:r>
              <a:rPr lang="ko-KR" altLang="ko-KR" dirty="0"/>
              <a:t> </a:t>
            </a:r>
            <a:r>
              <a:rPr lang="ko-KR" altLang="ko-KR" dirty="0" err="1"/>
              <a:t>at</a:t>
            </a:r>
            <a:r>
              <a:rPr lang="ko-KR" altLang="ko-KR" dirty="0"/>
              <a:t> </a:t>
            </a:r>
            <a:r>
              <a:rPr lang="ko-KR" altLang="ko-KR" dirty="0" err="1"/>
              <a:t>Stanford</a:t>
            </a:r>
            <a:r>
              <a:rPr lang="ko-KR" altLang="ko-KR" dirty="0"/>
              <a:t> </a:t>
            </a:r>
            <a:r>
              <a:rPr lang="ko-KR" altLang="ko-KR" dirty="0" err="1"/>
              <a:t>Research</a:t>
            </a:r>
            <a:r>
              <a:rPr lang="ko-KR" altLang="ko-KR" dirty="0"/>
              <a:t> </a:t>
            </a:r>
            <a:r>
              <a:rPr lang="ko-KR" altLang="ko-KR" dirty="0" err="1"/>
              <a:t>Institute</a:t>
            </a:r>
            <a:r>
              <a:rPr lang="ko-KR" altLang="ko-KR" dirty="0"/>
              <a:t>, </a:t>
            </a:r>
            <a:r>
              <a:rPr lang="ko-KR" altLang="ko-KR" dirty="0" err="1"/>
              <a:t>was</a:t>
            </a:r>
            <a:r>
              <a:rPr lang="ko-KR" altLang="ko-KR" dirty="0"/>
              <a:t> </a:t>
            </a:r>
            <a:r>
              <a:rPr lang="ko-KR" altLang="ko-KR" dirty="0" err="1"/>
              <a:t>one</a:t>
            </a:r>
            <a:r>
              <a:rPr lang="ko-KR" altLang="ko-KR" dirty="0"/>
              <a:t> of </a:t>
            </a:r>
            <a:r>
              <a:rPr lang="ko-KR" altLang="ko-KR" dirty="0" err="1"/>
              <a:t>the</a:t>
            </a:r>
            <a:r>
              <a:rPr lang="ko-KR" altLang="ko-KR" dirty="0"/>
              <a:t> </a:t>
            </a:r>
            <a:r>
              <a:rPr lang="ko-KR" altLang="ko-KR" dirty="0" err="1"/>
              <a:t>first</a:t>
            </a:r>
            <a:r>
              <a:rPr lang="ko-KR" altLang="ko-KR" dirty="0"/>
              <a:t> </a:t>
            </a:r>
            <a:r>
              <a:rPr lang="ko-KR" altLang="ko-KR" dirty="0" err="1"/>
              <a:t>mobile</a:t>
            </a:r>
            <a:r>
              <a:rPr lang="ko-KR" altLang="ko-KR" dirty="0"/>
              <a:t> </a:t>
            </a:r>
            <a:r>
              <a:rPr lang="ko-KR" altLang="ko-KR" dirty="0" err="1"/>
              <a:t>robots</a:t>
            </a:r>
            <a:r>
              <a:rPr lang="ko-KR" altLang="ko-KR" dirty="0"/>
              <a:t> </a:t>
            </a:r>
            <a:r>
              <a:rPr lang="ko-KR" altLang="ko-KR" dirty="0" err="1"/>
              <a:t>capable</a:t>
            </a:r>
            <a:r>
              <a:rPr lang="ko-KR" altLang="ko-KR" dirty="0"/>
              <a:t> of </a:t>
            </a:r>
            <a:r>
              <a:rPr lang="ko-KR" altLang="ko-KR" dirty="0" err="1"/>
              <a:t>perceiving</a:t>
            </a:r>
            <a:r>
              <a:rPr lang="ko-KR" altLang="ko-KR" dirty="0"/>
              <a:t> </a:t>
            </a:r>
            <a:r>
              <a:rPr lang="ko-KR" altLang="ko-KR" dirty="0" err="1"/>
              <a:t>its</a:t>
            </a:r>
            <a:r>
              <a:rPr lang="ko-KR" altLang="ko-KR" dirty="0"/>
              <a:t> </a:t>
            </a:r>
            <a:r>
              <a:rPr lang="ko-KR" altLang="ko-KR" dirty="0" err="1"/>
              <a:t>environment</a:t>
            </a:r>
            <a:r>
              <a:rPr lang="ko-KR" altLang="ko-KR" dirty="0"/>
              <a:t> and </a:t>
            </a:r>
            <a:r>
              <a:rPr lang="ko-KR" altLang="ko-KR" dirty="0" err="1"/>
              <a:t>performing</a:t>
            </a:r>
            <a:r>
              <a:rPr lang="ko-KR" altLang="ko-KR" dirty="0"/>
              <a:t> </a:t>
            </a:r>
            <a:r>
              <a:rPr lang="ko-KR" altLang="ko-KR" dirty="0" err="1"/>
              <a:t>tasks</a:t>
            </a:r>
            <a:r>
              <a:rPr lang="ko-KR" altLang="ko-KR" dirty="0"/>
              <a:t> </a:t>
            </a:r>
            <a:r>
              <a:rPr lang="ko-KR" altLang="ko-KR" dirty="0" err="1"/>
              <a:t>autonomously</a:t>
            </a:r>
            <a:r>
              <a:rPr lang="ko-KR" altLang="ko-KR" dirty="0"/>
              <a:t>.</a:t>
            </a:r>
          </a:p>
          <a:p>
            <a:pPr lvl="1" fontAlgn="ctr"/>
            <a:r>
              <a:rPr lang="en-US" altLang="ko-KR" dirty="0"/>
              <a:t> </a:t>
            </a:r>
          </a:p>
          <a:p>
            <a:pPr lvl="1" fontAlgn="ctr"/>
            <a:r>
              <a:rPr lang="ko-KR" altLang="ko-KR" dirty="0" err="1"/>
              <a:t>Expert</a:t>
            </a:r>
            <a:r>
              <a:rPr lang="ko-KR" altLang="ko-KR" dirty="0"/>
              <a:t> Systems (1970s): The </a:t>
            </a:r>
            <a:r>
              <a:rPr lang="ko-KR" altLang="ko-KR" dirty="0" err="1"/>
              <a:t>development</a:t>
            </a:r>
            <a:r>
              <a:rPr lang="ko-KR" altLang="ko-KR" dirty="0"/>
              <a:t> of </a:t>
            </a:r>
            <a:r>
              <a:rPr lang="ko-KR" altLang="ko-KR" dirty="0" err="1"/>
              <a:t>expert</a:t>
            </a:r>
            <a:r>
              <a:rPr lang="ko-KR" altLang="ko-KR" dirty="0"/>
              <a:t> </a:t>
            </a:r>
            <a:r>
              <a:rPr lang="ko-KR" altLang="ko-KR" dirty="0" err="1"/>
              <a:t>systems</a:t>
            </a:r>
            <a:r>
              <a:rPr lang="ko-KR" altLang="ko-KR" dirty="0"/>
              <a:t>, </a:t>
            </a:r>
            <a:r>
              <a:rPr lang="ko-KR" altLang="ko-KR" dirty="0" err="1"/>
              <a:t>such</a:t>
            </a:r>
            <a:r>
              <a:rPr lang="ko-KR" altLang="ko-KR" dirty="0"/>
              <a:t> </a:t>
            </a:r>
            <a:r>
              <a:rPr lang="ko-KR" altLang="ko-KR" dirty="0" err="1"/>
              <a:t>as</a:t>
            </a:r>
            <a:r>
              <a:rPr lang="ko-KR" altLang="ko-KR" dirty="0"/>
              <a:t> MYCIN </a:t>
            </a:r>
            <a:r>
              <a:rPr lang="ko-KR" altLang="ko-KR" dirty="0" err="1"/>
              <a:t>for</a:t>
            </a:r>
            <a:r>
              <a:rPr lang="ko-KR" altLang="ko-KR" dirty="0"/>
              <a:t> </a:t>
            </a:r>
            <a:r>
              <a:rPr lang="ko-KR" altLang="ko-KR" dirty="0" err="1"/>
              <a:t>medical</a:t>
            </a:r>
            <a:r>
              <a:rPr lang="ko-KR" altLang="ko-KR" dirty="0"/>
              <a:t> </a:t>
            </a:r>
            <a:r>
              <a:rPr lang="ko-KR" altLang="ko-KR" dirty="0" err="1"/>
              <a:t>diagnosis</a:t>
            </a:r>
            <a:r>
              <a:rPr lang="ko-KR" altLang="ko-KR" dirty="0"/>
              <a:t>, </a:t>
            </a:r>
            <a:r>
              <a:rPr lang="ko-KR" altLang="ko-KR" dirty="0" err="1"/>
              <a:t>marked</a:t>
            </a:r>
            <a:r>
              <a:rPr lang="ko-KR" altLang="ko-KR" dirty="0"/>
              <a:t> </a:t>
            </a:r>
            <a:r>
              <a:rPr lang="ko-KR" altLang="ko-KR" dirty="0" err="1"/>
              <a:t>a</a:t>
            </a:r>
            <a:r>
              <a:rPr lang="ko-KR" altLang="ko-KR" dirty="0"/>
              <a:t> </a:t>
            </a:r>
            <a:r>
              <a:rPr lang="ko-KR" altLang="ko-KR" dirty="0" err="1"/>
              <a:t>significant</a:t>
            </a:r>
            <a:r>
              <a:rPr lang="ko-KR" altLang="ko-KR" dirty="0"/>
              <a:t> </a:t>
            </a:r>
            <a:r>
              <a:rPr lang="ko-KR" altLang="ko-KR" dirty="0" err="1"/>
              <a:t>advancement</a:t>
            </a:r>
            <a:r>
              <a:rPr lang="ko-KR" altLang="ko-KR" dirty="0"/>
              <a:t> </a:t>
            </a:r>
            <a:r>
              <a:rPr lang="ko-KR" altLang="ko-KR" dirty="0" err="1"/>
              <a:t>in</a:t>
            </a:r>
            <a:r>
              <a:rPr lang="ko-KR" altLang="ko-KR" dirty="0"/>
              <a:t> AI, </a:t>
            </a:r>
            <a:r>
              <a:rPr lang="ko-KR" altLang="ko-KR" dirty="0" err="1"/>
              <a:t>focusing</a:t>
            </a:r>
            <a:r>
              <a:rPr lang="ko-KR" altLang="ko-KR" dirty="0"/>
              <a:t> </a:t>
            </a:r>
            <a:r>
              <a:rPr lang="ko-KR" altLang="ko-KR" dirty="0" err="1"/>
              <a:t>on</a:t>
            </a:r>
            <a:r>
              <a:rPr lang="ko-KR" altLang="ko-KR" dirty="0"/>
              <a:t> </a:t>
            </a:r>
            <a:r>
              <a:rPr lang="ko-KR" altLang="ko-KR" dirty="0" err="1"/>
              <a:t>capturing</a:t>
            </a:r>
            <a:r>
              <a:rPr lang="ko-KR" altLang="ko-KR" dirty="0"/>
              <a:t> and </a:t>
            </a:r>
            <a:r>
              <a:rPr lang="ko-KR" altLang="ko-KR" dirty="0" err="1"/>
              <a:t>using</a:t>
            </a:r>
            <a:r>
              <a:rPr lang="ko-KR" altLang="ko-KR" dirty="0"/>
              <a:t> </a:t>
            </a:r>
            <a:r>
              <a:rPr lang="ko-KR" altLang="ko-KR" dirty="0" err="1"/>
              <a:t>human</a:t>
            </a:r>
            <a:r>
              <a:rPr lang="ko-KR" altLang="ko-KR" dirty="0"/>
              <a:t> </a:t>
            </a:r>
            <a:r>
              <a:rPr lang="ko-KR" altLang="ko-KR" dirty="0" err="1"/>
              <a:t>expertise</a:t>
            </a:r>
            <a:r>
              <a:rPr lang="ko-KR" altLang="ko-KR" dirty="0"/>
              <a:t> </a:t>
            </a:r>
            <a:r>
              <a:rPr lang="ko-KR" altLang="ko-KR" dirty="0" err="1"/>
              <a:t>in</a:t>
            </a:r>
            <a:r>
              <a:rPr lang="ko-KR" altLang="ko-KR" dirty="0"/>
              <a:t> </a:t>
            </a:r>
            <a:r>
              <a:rPr lang="ko-KR" altLang="ko-KR" dirty="0" err="1"/>
              <a:t>specific</a:t>
            </a:r>
            <a:r>
              <a:rPr lang="ko-KR" altLang="ko-KR" dirty="0"/>
              <a:t> </a:t>
            </a:r>
            <a:r>
              <a:rPr lang="ko-KR" altLang="ko-KR" dirty="0" err="1"/>
              <a:t>domains</a:t>
            </a:r>
            <a:r>
              <a:rPr lang="ko-KR" altLang="ko-KR" dirty="0"/>
              <a:t>.</a:t>
            </a:r>
          </a:p>
          <a:p>
            <a:pPr lvl="1" fontAlgn="ctr"/>
            <a:r>
              <a:rPr lang="ko-KR" altLang="ko-KR" dirty="0"/>
              <a:t> </a:t>
            </a:r>
          </a:p>
          <a:p>
            <a:pPr lvl="1" fontAlgn="ctr"/>
            <a:r>
              <a:rPr lang="ko-KR" altLang="ko-KR" dirty="0" err="1"/>
              <a:t>Backpropagation</a:t>
            </a:r>
            <a:r>
              <a:rPr lang="ko-KR" altLang="ko-KR" dirty="0"/>
              <a:t> </a:t>
            </a:r>
            <a:r>
              <a:rPr lang="ko-KR" altLang="ko-KR" dirty="0" err="1"/>
              <a:t>Algorithm</a:t>
            </a:r>
            <a:r>
              <a:rPr lang="ko-KR" altLang="ko-KR" dirty="0"/>
              <a:t> (1986): The </a:t>
            </a:r>
            <a:r>
              <a:rPr lang="ko-KR" altLang="ko-KR" dirty="0" err="1"/>
              <a:t>backpropagation</a:t>
            </a:r>
            <a:r>
              <a:rPr lang="ko-KR" altLang="ko-KR" dirty="0"/>
              <a:t> </a:t>
            </a:r>
            <a:r>
              <a:rPr lang="ko-KR" altLang="ko-KR" dirty="0" err="1"/>
              <a:t>algorithm</a:t>
            </a:r>
            <a:r>
              <a:rPr lang="ko-KR" altLang="ko-KR" dirty="0"/>
              <a:t>, </a:t>
            </a:r>
            <a:r>
              <a:rPr lang="ko-KR" altLang="ko-KR" dirty="0" err="1"/>
              <a:t>developed</a:t>
            </a:r>
            <a:r>
              <a:rPr lang="ko-KR" altLang="ko-KR" dirty="0"/>
              <a:t> </a:t>
            </a:r>
            <a:r>
              <a:rPr lang="ko-KR" altLang="ko-KR" dirty="0" err="1"/>
              <a:t>by</a:t>
            </a:r>
            <a:r>
              <a:rPr lang="ko-KR" altLang="ko-KR" dirty="0"/>
              <a:t> </a:t>
            </a:r>
            <a:r>
              <a:rPr lang="ko-KR" altLang="ko-KR" dirty="0" err="1"/>
              <a:t>Geoffrey</a:t>
            </a:r>
            <a:r>
              <a:rPr lang="ko-KR" altLang="ko-KR" dirty="0"/>
              <a:t> </a:t>
            </a:r>
            <a:r>
              <a:rPr lang="ko-KR" altLang="ko-KR" dirty="0" err="1"/>
              <a:t>Hinton</a:t>
            </a:r>
            <a:r>
              <a:rPr lang="ko-KR" altLang="ko-KR" dirty="0"/>
              <a:t>, </a:t>
            </a:r>
            <a:r>
              <a:rPr lang="ko-KR" altLang="ko-KR" dirty="0" err="1"/>
              <a:t>revolutionized</a:t>
            </a:r>
            <a:r>
              <a:rPr lang="ko-KR" altLang="ko-KR" dirty="0"/>
              <a:t> </a:t>
            </a:r>
            <a:r>
              <a:rPr lang="ko-KR" altLang="ko-KR" dirty="0" err="1"/>
              <a:t>neural</a:t>
            </a:r>
            <a:r>
              <a:rPr lang="ko-KR" altLang="ko-KR" dirty="0"/>
              <a:t> </a:t>
            </a:r>
            <a:r>
              <a:rPr lang="ko-KR" altLang="ko-KR" dirty="0" err="1"/>
              <a:t>network</a:t>
            </a:r>
            <a:r>
              <a:rPr lang="ko-KR" altLang="ko-KR" dirty="0"/>
              <a:t> </a:t>
            </a:r>
            <a:r>
              <a:rPr lang="ko-KR" altLang="ko-KR" dirty="0" err="1"/>
              <a:t>training</a:t>
            </a:r>
            <a:r>
              <a:rPr lang="ko-KR" altLang="ko-KR" dirty="0"/>
              <a:t> and </a:t>
            </a:r>
            <a:r>
              <a:rPr lang="ko-KR" altLang="ko-KR" dirty="0" err="1"/>
              <a:t>contributed</a:t>
            </a:r>
            <a:r>
              <a:rPr lang="ko-KR" altLang="ko-KR" dirty="0"/>
              <a:t> </a:t>
            </a:r>
            <a:r>
              <a:rPr lang="ko-KR" altLang="ko-KR" dirty="0" err="1"/>
              <a:t>to</a:t>
            </a:r>
            <a:r>
              <a:rPr lang="ko-KR" altLang="ko-KR" dirty="0"/>
              <a:t> </a:t>
            </a:r>
            <a:r>
              <a:rPr lang="ko-KR" altLang="ko-KR" dirty="0" err="1"/>
              <a:t>the</a:t>
            </a:r>
            <a:r>
              <a:rPr lang="ko-KR" altLang="ko-KR" dirty="0"/>
              <a:t> </a:t>
            </a:r>
            <a:r>
              <a:rPr lang="ko-KR" altLang="ko-KR" dirty="0" err="1"/>
              <a:t>resurgence</a:t>
            </a:r>
            <a:r>
              <a:rPr lang="ko-KR" altLang="ko-KR" dirty="0"/>
              <a:t> of AI </a:t>
            </a:r>
            <a:r>
              <a:rPr lang="ko-KR" altLang="ko-KR" dirty="0" err="1"/>
              <a:t>research</a:t>
            </a:r>
            <a:r>
              <a:rPr lang="ko-KR" altLang="ko-KR" dirty="0"/>
              <a:t>.</a:t>
            </a:r>
          </a:p>
          <a:p>
            <a:pPr lvl="1" fontAlgn="ctr"/>
            <a:r>
              <a:rPr lang="en-US" altLang="ko-KR" dirty="0"/>
              <a:t> </a:t>
            </a:r>
          </a:p>
          <a:p>
            <a:pPr lvl="1" fontAlgn="ctr"/>
            <a:r>
              <a:rPr lang="ko-KR" altLang="ko-KR" dirty="0" err="1"/>
              <a:t>Deep</a:t>
            </a:r>
            <a:r>
              <a:rPr lang="ko-KR" altLang="ko-KR" dirty="0"/>
              <a:t> </a:t>
            </a:r>
            <a:r>
              <a:rPr lang="ko-KR" altLang="ko-KR" dirty="0" err="1"/>
              <a:t>Blue</a:t>
            </a:r>
            <a:r>
              <a:rPr lang="ko-KR" altLang="ko-KR" dirty="0"/>
              <a:t> </a:t>
            </a:r>
            <a:r>
              <a:rPr lang="ko-KR" altLang="ko-KR" dirty="0" err="1"/>
              <a:t>vs</a:t>
            </a:r>
            <a:r>
              <a:rPr lang="ko-KR" altLang="ko-KR" dirty="0"/>
              <a:t>. </a:t>
            </a:r>
            <a:r>
              <a:rPr lang="ko-KR" altLang="ko-KR" dirty="0" err="1"/>
              <a:t>Garry</a:t>
            </a:r>
            <a:r>
              <a:rPr lang="ko-KR" altLang="ko-KR" dirty="0"/>
              <a:t> </a:t>
            </a:r>
            <a:r>
              <a:rPr lang="ko-KR" altLang="ko-KR" dirty="0" err="1"/>
              <a:t>Kasparov</a:t>
            </a:r>
            <a:r>
              <a:rPr lang="ko-KR" altLang="ko-KR" dirty="0"/>
              <a:t> (1997): </a:t>
            </a:r>
            <a:r>
              <a:rPr lang="ko-KR" altLang="ko-KR" dirty="0" err="1"/>
              <a:t>IBM's</a:t>
            </a:r>
            <a:r>
              <a:rPr lang="ko-KR" altLang="ko-KR" dirty="0"/>
              <a:t> </a:t>
            </a:r>
            <a:r>
              <a:rPr lang="ko-KR" altLang="ko-KR" dirty="0" err="1"/>
              <a:t>Deep</a:t>
            </a:r>
            <a:r>
              <a:rPr lang="ko-KR" altLang="ko-KR" dirty="0"/>
              <a:t> </a:t>
            </a:r>
            <a:r>
              <a:rPr lang="ko-KR" altLang="ko-KR" dirty="0" err="1"/>
              <a:t>Blue</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chess</a:t>
            </a:r>
            <a:r>
              <a:rPr lang="ko-KR" altLang="ko-KR" dirty="0"/>
              <a:t> </a:t>
            </a:r>
            <a:r>
              <a:rPr lang="ko-KR" altLang="ko-KR" dirty="0" err="1"/>
              <a:t>champion</a:t>
            </a:r>
            <a:r>
              <a:rPr lang="ko-KR" altLang="ko-KR" dirty="0"/>
              <a:t> </a:t>
            </a:r>
            <a:r>
              <a:rPr lang="ko-KR" altLang="ko-KR" dirty="0" err="1"/>
              <a:t>Garry</a:t>
            </a:r>
            <a:r>
              <a:rPr lang="ko-KR" altLang="ko-KR" dirty="0"/>
              <a:t> </a:t>
            </a:r>
            <a:r>
              <a:rPr lang="ko-KR" altLang="ko-KR" dirty="0" err="1"/>
              <a:t>Kasparov</a:t>
            </a:r>
            <a:r>
              <a:rPr lang="ko-KR" altLang="ko-KR" dirty="0"/>
              <a:t>, </a:t>
            </a:r>
            <a:r>
              <a:rPr lang="ko-KR" altLang="ko-KR" dirty="0" err="1"/>
              <a:t>showcasing</a:t>
            </a:r>
            <a:r>
              <a:rPr lang="ko-KR" altLang="ko-KR" dirty="0"/>
              <a:t> </a:t>
            </a:r>
            <a:r>
              <a:rPr lang="ko-KR" altLang="ko-KR" dirty="0" err="1"/>
              <a:t>the</a:t>
            </a:r>
            <a:r>
              <a:rPr lang="ko-KR" altLang="ko-KR" dirty="0"/>
              <a:t> </a:t>
            </a:r>
            <a:r>
              <a:rPr lang="ko-KR" altLang="ko-KR" dirty="0" err="1"/>
              <a:t>potential</a:t>
            </a:r>
            <a:r>
              <a:rPr lang="ko-KR" altLang="ko-KR" dirty="0"/>
              <a:t> of AI </a:t>
            </a:r>
            <a:r>
              <a:rPr lang="ko-KR" altLang="ko-KR" dirty="0" err="1"/>
              <a:t>in</a:t>
            </a:r>
            <a:r>
              <a:rPr lang="ko-KR" altLang="ko-KR" dirty="0"/>
              <a:t> </a:t>
            </a:r>
            <a:r>
              <a:rPr lang="ko-KR" altLang="ko-KR" dirty="0" err="1"/>
              <a:t>complex</a:t>
            </a:r>
            <a:r>
              <a:rPr lang="ko-KR" altLang="ko-KR" dirty="0"/>
              <a:t> </a:t>
            </a:r>
            <a:r>
              <a:rPr lang="ko-KR" altLang="ko-KR" dirty="0" err="1"/>
              <a:t>strategic</a:t>
            </a:r>
            <a:r>
              <a:rPr lang="ko-KR" altLang="ko-KR" dirty="0"/>
              <a:t> </a:t>
            </a:r>
            <a:r>
              <a:rPr lang="ko-KR" altLang="ko-KR" dirty="0" err="1"/>
              <a:t>games</a:t>
            </a:r>
            <a:r>
              <a:rPr lang="ko-KR" altLang="ko-KR" dirty="0"/>
              <a:t>.</a:t>
            </a:r>
          </a:p>
          <a:p>
            <a:pPr lvl="1" fontAlgn="ctr"/>
            <a:r>
              <a:rPr lang="en-US" altLang="ko-KR" dirty="0"/>
              <a:t> </a:t>
            </a:r>
          </a:p>
          <a:p>
            <a:pPr lvl="1" fontAlgn="ctr"/>
            <a:r>
              <a:rPr lang="ko-KR" altLang="ko-KR" dirty="0"/>
              <a:t>IBM </a:t>
            </a:r>
            <a:r>
              <a:rPr lang="ko-KR" altLang="ko-KR" dirty="0" err="1"/>
              <a:t>Watson</a:t>
            </a:r>
            <a:r>
              <a:rPr lang="ko-KR" altLang="ko-KR" dirty="0"/>
              <a:t> (2011): </a:t>
            </a:r>
            <a:r>
              <a:rPr lang="ko-KR" altLang="ko-KR" dirty="0" err="1"/>
              <a:t>Watson</a:t>
            </a:r>
            <a:r>
              <a:rPr lang="ko-KR" altLang="ko-KR" dirty="0"/>
              <a:t>, </a:t>
            </a:r>
            <a:r>
              <a:rPr lang="ko-KR" altLang="ko-KR" dirty="0" err="1"/>
              <a:t>an</a:t>
            </a:r>
            <a:r>
              <a:rPr lang="ko-KR" altLang="ko-KR" dirty="0"/>
              <a:t> AI </a:t>
            </a:r>
            <a:r>
              <a:rPr lang="ko-KR" altLang="ko-KR" dirty="0" err="1"/>
              <a:t>system</a:t>
            </a:r>
            <a:r>
              <a:rPr lang="ko-KR" altLang="ko-KR" dirty="0"/>
              <a:t> </a:t>
            </a:r>
            <a:r>
              <a:rPr lang="ko-KR" altLang="ko-KR" dirty="0" err="1"/>
              <a:t>developed</a:t>
            </a:r>
            <a:r>
              <a:rPr lang="ko-KR" altLang="ko-KR" dirty="0"/>
              <a:t> </a:t>
            </a:r>
            <a:r>
              <a:rPr lang="ko-KR" altLang="ko-KR" dirty="0" err="1"/>
              <a:t>by</a:t>
            </a:r>
            <a:r>
              <a:rPr lang="ko-KR" altLang="ko-KR" dirty="0"/>
              <a:t> IBM, </a:t>
            </a:r>
            <a:r>
              <a:rPr lang="ko-KR" altLang="ko-KR" dirty="0" err="1"/>
              <a:t>won</a:t>
            </a:r>
            <a:r>
              <a:rPr lang="ko-KR" altLang="ko-KR" dirty="0"/>
              <a:t> </a:t>
            </a:r>
            <a:r>
              <a:rPr lang="ko-KR" altLang="ko-KR" dirty="0" err="1"/>
              <a:t>the</a:t>
            </a:r>
            <a:r>
              <a:rPr lang="ko-KR" altLang="ko-KR" dirty="0"/>
              <a:t> </a:t>
            </a:r>
            <a:r>
              <a:rPr lang="ko-KR" altLang="ko-KR" dirty="0" err="1"/>
              <a:t>game</a:t>
            </a:r>
            <a:r>
              <a:rPr lang="ko-KR" altLang="ko-KR" dirty="0"/>
              <a:t> </a:t>
            </a:r>
            <a:r>
              <a:rPr lang="ko-KR" altLang="ko-KR" dirty="0" err="1"/>
              <a:t>show</a:t>
            </a:r>
            <a:r>
              <a:rPr lang="ko-KR" altLang="ko-KR" dirty="0"/>
              <a:t> </a:t>
            </a:r>
            <a:r>
              <a:rPr lang="ko-KR" altLang="ko-KR" dirty="0" err="1"/>
              <a:t>Jeopardy</a:t>
            </a:r>
            <a:r>
              <a:rPr lang="ko-KR" altLang="ko-KR" dirty="0"/>
              <a:t>! </a:t>
            </a:r>
            <a:r>
              <a:rPr lang="ko-KR" altLang="ko-KR" dirty="0" err="1"/>
              <a:t>by</a:t>
            </a:r>
            <a:r>
              <a:rPr lang="ko-KR" altLang="ko-KR" dirty="0"/>
              <a:t> </a:t>
            </a:r>
            <a:r>
              <a:rPr lang="ko-KR" altLang="ko-KR" dirty="0" err="1"/>
              <a:t>demonstrating</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knowledge</a:t>
            </a:r>
            <a:r>
              <a:rPr lang="ko-KR" altLang="ko-KR" dirty="0"/>
              <a:t> </a:t>
            </a:r>
            <a:r>
              <a:rPr lang="ko-KR" altLang="ko-KR" dirty="0" err="1"/>
              <a:t>representation</a:t>
            </a:r>
            <a:r>
              <a:rPr lang="ko-KR" altLang="ko-KR" dirty="0"/>
              <a:t> </a:t>
            </a:r>
            <a:r>
              <a:rPr lang="ko-KR" altLang="ko-KR" dirty="0" err="1"/>
              <a:t>capabilities</a:t>
            </a:r>
            <a:r>
              <a:rPr lang="ko-KR" altLang="ko-KR" dirty="0"/>
              <a:t>.</a:t>
            </a:r>
          </a:p>
          <a:p>
            <a:pPr lvl="1" fontAlgn="ctr"/>
            <a:r>
              <a:rPr lang="en-US" altLang="ko-KR" dirty="0"/>
              <a:t> </a:t>
            </a:r>
          </a:p>
          <a:p>
            <a:pPr lvl="1" fontAlgn="ctr"/>
            <a:r>
              <a:rPr lang="ko-KR" altLang="ko-KR" sz="8600" dirty="0" err="1"/>
              <a:t>AlphaGo</a:t>
            </a:r>
            <a:r>
              <a:rPr lang="ko-KR" altLang="ko-KR" sz="8600" dirty="0"/>
              <a:t> </a:t>
            </a:r>
            <a:r>
              <a:rPr lang="ko-KR" altLang="ko-KR" sz="8600" dirty="0" err="1"/>
              <a:t>vs</a:t>
            </a:r>
            <a:r>
              <a:rPr lang="ko-KR" altLang="ko-KR" sz="8600" dirty="0"/>
              <a:t>. Lee </a:t>
            </a:r>
            <a:r>
              <a:rPr lang="ko-KR" altLang="ko-KR" sz="8600" dirty="0" err="1"/>
              <a:t>Sedol</a:t>
            </a:r>
            <a:r>
              <a:rPr lang="ko-KR" altLang="ko-KR" sz="8600" dirty="0"/>
              <a:t> (2016) </a:t>
            </a:r>
            <a:r>
              <a:rPr lang="en-US" altLang="ko-KR" dirty="0"/>
              <a:t>D</a:t>
            </a:r>
            <a:r>
              <a:rPr lang="ko-KR" altLang="ko-KR" dirty="0" err="1"/>
              <a:t>eepMind's</a:t>
            </a:r>
            <a:r>
              <a:rPr lang="ko-KR" altLang="ko-KR" dirty="0"/>
              <a:t> </a:t>
            </a:r>
            <a:r>
              <a:rPr lang="ko-KR" altLang="ko-KR" dirty="0" err="1"/>
              <a:t>AlphaGo</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Go</a:t>
            </a:r>
            <a:r>
              <a:rPr lang="ko-KR" altLang="ko-KR" dirty="0"/>
              <a:t> </a:t>
            </a:r>
            <a:r>
              <a:rPr lang="ko-KR" altLang="ko-KR" dirty="0" err="1"/>
              <a:t>champion</a:t>
            </a:r>
            <a:r>
              <a:rPr lang="ko-KR" altLang="ko-KR" dirty="0"/>
              <a:t> Lee </a:t>
            </a:r>
            <a:r>
              <a:rPr lang="ko-KR" altLang="ko-KR" dirty="0" err="1"/>
              <a:t>Sedol</a:t>
            </a:r>
            <a:r>
              <a:rPr lang="ko-KR" altLang="ko-KR" dirty="0"/>
              <a:t>, </a:t>
            </a:r>
            <a:r>
              <a:rPr lang="ko-KR" altLang="ko-KR" dirty="0" err="1"/>
              <a:t>demonstrating</a:t>
            </a:r>
            <a:r>
              <a:rPr lang="ko-KR" altLang="ko-KR" dirty="0"/>
              <a:t> </a:t>
            </a:r>
            <a:r>
              <a:rPr lang="ko-KR" altLang="ko-KR" dirty="0" err="1"/>
              <a:t>AI's</a:t>
            </a:r>
            <a:r>
              <a:rPr lang="ko-KR" altLang="ko-KR" dirty="0"/>
              <a:t> </a:t>
            </a:r>
            <a:r>
              <a:rPr lang="ko-KR" altLang="ko-KR" dirty="0" err="1"/>
              <a:t>ability</a:t>
            </a:r>
            <a:r>
              <a:rPr lang="ko-KR" altLang="ko-KR" dirty="0"/>
              <a:t> </a:t>
            </a:r>
            <a:r>
              <a:rPr lang="ko-KR" altLang="ko-KR" dirty="0" err="1"/>
              <a:t>to</a:t>
            </a:r>
            <a:r>
              <a:rPr lang="ko-KR" altLang="ko-KR" dirty="0"/>
              <a:t> </a:t>
            </a:r>
            <a:r>
              <a:rPr lang="ko-KR" altLang="ko-KR" dirty="0" err="1"/>
              <a:t>master</a:t>
            </a:r>
            <a:r>
              <a:rPr lang="ko-KR" altLang="ko-KR" dirty="0"/>
              <a:t> </a:t>
            </a:r>
            <a:r>
              <a:rPr lang="ko-KR" altLang="ko-KR" dirty="0" err="1"/>
              <a:t>complex</a:t>
            </a:r>
            <a:r>
              <a:rPr lang="ko-KR" altLang="ko-KR" dirty="0"/>
              <a:t> </a:t>
            </a:r>
            <a:r>
              <a:rPr lang="ko-KR" altLang="ko-KR" dirty="0" err="1"/>
              <a:t>board</a:t>
            </a:r>
            <a:r>
              <a:rPr lang="ko-KR" altLang="ko-KR" dirty="0"/>
              <a:t> </a:t>
            </a:r>
            <a:r>
              <a:rPr lang="ko-KR" altLang="ko-KR" dirty="0" err="1"/>
              <a:t>games</a:t>
            </a:r>
            <a:r>
              <a:rPr lang="ko-KR" altLang="ko-KR" dirty="0"/>
              <a:t> </a:t>
            </a:r>
            <a:r>
              <a:rPr lang="ko-KR" altLang="ko-KR" dirty="0" err="1"/>
              <a:t>through</a:t>
            </a:r>
            <a:r>
              <a:rPr lang="ko-KR" altLang="ko-KR" dirty="0"/>
              <a:t> </a:t>
            </a:r>
            <a:r>
              <a:rPr lang="ko-KR" altLang="ko-KR" dirty="0" err="1"/>
              <a:t>reinforcement</a:t>
            </a:r>
            <a:r>
              <a:rPr lang="ko-KR" altLang="ko-KR" dirty="0"/>
              <a:t> </a:t>
            </a:r>
            <a:r>
              <a:rPr lang="ko-KR" altLang="ko-KR" dirty="0" err="1"/>
              <a:t>learning</a:t>
            </a:r>
            <a:r>
              <a:rPr lang="ko-KR" altLang="ko-KR" dirty="0"/>
              <a:t>.</a:t>
            </a:r>
          </a:p>
          <a:p>
            <a:pPr lvl="1" fontAlgn="ctr"/>
            <a:r>
              <a:rPr lang="en-US" altLang="ko-KR" dirty="0"/>
              <a:t> </a:t>
            </a:r>
          </a:p>
          <a:p>
            <a:pPr lvl="1" fontAlgn="ctr"/>
            <a:r>
              <a:rPr lang="ko-KR" altLang="ko-KR" sz="8600" dirty="0" err="1"/>
              <a:t>OpenAI's</a:t>
            </a:r>
            <a:r>
              <a:rPr lang="ko-KR" altLang="ko-KR" sz="8600" dirty="0"/>
              <a:t> GPT-3 (2020</a:t>
            </a:r>
            <a:r>
              <a:rPr lang="en-US" altLang="ko-KR" sz="8600" dirty="0"/>
              <a:t>) </a:t>
            </a:r>
            <a:r>
              <a:rPr lang="ko-KR" altLang="ko-KR" dirty="0"/>
              <a:t> GPT-3, </a:t>
            </a:r>
            <a:r>
              <a:rPr lang="ko-KR" altLang="ko-KR" dirty="0" err="1"/>
              <a:t>developed</a:t>
            </a:r>
            <a:r>
              <a:rPr lang="ko-KR" altLang="ko-KR" dirty="0"/>
              <a:t> </a:t>
            </a:r>
            <a:r>
              <a:rPr lang="ko-KR" altLang="ko-KR" dirty="0" err="1"/>
              <a:t>by</a:t>
            </a:r>
            <a:r>
              <a:rPr lang="ko-KR" altLang="ko-KR" dirty="0"/>
              <a:t> </a:t>
            </a:r>
            <a:r>
              <a:rPr lang="ko-KR" altLang="ko-KR" dirty="0" err="1"/>
              <a:t>OpenAI</a:t>
            </a:r>
            <a:r>
              <a:rPr lang="ko-KR" altLang="ko-KR" dirty="0"/>
              <a:t>, </a:t>
            </a:r>
            <a:r>
              <a:rPr lang="ko-KR" altLang="ko-KR" dirty="0" err="1"/>
              <a:t>is</a:t>
            </a:r>
            <a:r>
              <a:rPr lang="ko-KR" altLang="ko-KR" dirty="0"/>
              <a:t> </a:t>
            </a:r>
            <a:r>
              <a:rPr lang="ko-KR" altLang="ko-KR" dirty="0" err="1"/>
              <a:t>a</a:t>
            </a:r>
            <a:r>
              <a:rPr lang="ko-KR" altLang="ko-KR" dirty="0"/>
              <a:t> </a:t>
            </a:r>
            <a:r>
              <a:rPr lang="ko-KR" altLang="ko-KR" dirty="0" err="1"/>
              <a:t>state</a:t>
            </a:r>
            <a:r>
              <a:rPr lang="ko-KR" altLang="ko-KR" dirty="0"/>
              <a:t>-of-</a:t>
            </a:r>
            <a:r>
              <a:rPr lang="ko-KR" altLang="ko-KR" dirty="0" err="1"/>
              <a:t>the</a:t>
            </a:r>
            <a:r>
              <a:rPr lang="ko-KR" altLang="ko-KR" dirty="0"/>
              <a:t>-</a:t>
            </a:r>
            <a:r>
              <a:rPr lang="ko-KR" altLang="ko-KR" dirty="0" err="1"/>
              <a:t>art</a:t>
            </a:r>
            <a:r>
              <a:rPr lang="ko-KR" altLang="ko-KR" dirty="0"/>
              <a:t> </a:t>
            </a:r>
            <a:r>
              <a:rPr lang="ko-KR" altLang="ko-KR" dirty="0" err="1"/>
              <a:t>language</a:t>
            </a:r>
            <a:r>
              <a:rPr lang="ko-KR" altLang="ko-KR" dirty="0"/>
              <a:t> </a:t>
            </a:r>
            <a:r>
              <a:rPr lang="ko-KR" altLang="ko-KR" dirty="0" err="1"/>
              <a:t>model</a:t>
            </a:r>
            <a:r>
              <a:rPr lang="ko-KR" altLang="ko-KR" dirty="0"/>
              <a:t> </a:t>
            </a:r>
            <a:r>
              <a:rPr lang="ko-KR" altLang="ko-KR" dirty="0" err="1"/>
              <a:t>that</a:t>
            </a:r>
            <a:r>
              <a:rPr lang="ko-KR" altLang="ko-KR" dirty="0"/>
              <a:t> </a:t>
            </a:r>
            <a:r>
              <a:rPr lang="ko-KR" altLang="ko-KR" dirty="0" err="1"/>
              <a:t>showcases</a:t>
            </a:r>
            <a:r>
              <a:rPr lang="ko-KR" altLang="ko-KR" dirty="0"/>
              <a:t> </a:t>
            </a:r>
            <a:r>
              <a:rPr lang="ko-KR" altLang="ko-KR" dirty="0" err="1"/>
              <a:t>the</a:t>
            </a:r>
            <a:r>
              <a:rPr lang="ko-KR" altLang="ko-KR" dirty="0"/>
              <a:t> </a:t>
            </a:r>
            <a:r>
              <a:rPr lang="ko-KR" altLang="ko-KR" dirty="0" err="1"/>
              <a:t>advancements</a:t>
            </a:r>
            <a:r>
              <a:rPr lang="ko-KR" altLang="ko-KR" dirty="0"/>
              <a:t> </a:t>
            </a:r>
            <a:r>
              <a:rPr lang="ko-KR" altLang="ko-KR" dirty="0" err="1"/>
              <a:t>in</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generation</a:t>
            </a:r>
            <a:r>
              <a:rPr lang="ko-KR" altLang="ko-KR" dirty="0"/>
              <a:t>.</a:t>
            </a:r>
          </a:p>
          <a:p>
            <a:r>
              <a:rPr lang="en-US" altLang="ko-KR" dirty="0"/>
              <a:t> </a:t>
            </a:r>
          </a:p>
          <a:p>
            <a:r>
              <a:rPr lang="ko-KR" altLang="ko-KR" i="1" dirty="0"/>
              <a:t>출처: &lt;</a:t>
            </a:r>
            <a:r>
              <a:rPr lang="ko-KR" altLang="ko-KR" i="1" dirty="0">
                <a:hlinkClick r:id="rId2"/>
              </a:rPr>
              <a:t>https://chat.openai.com/</a:t>
            </a:r>
            <a:r>
              <a:rPr lang="ko-KR" altLang="ko-KR" i="1" dirty="0"/>
              <a:t>&gt; </a:t>
            </a:r>
            <a:endParaRPr lang="ko-KR" altLang="ko-KR" sz="4000" dirty="0"/>
          </a:p>
          <a:p>
            <a:endParaRPr lang="ko-KR" altLang="en-US" dirty="0"/>
          </a:p>
        </p:txBody>
      </p:sp>
    </p:spTree>
    <p:extLst>
      <p:ext uri="{BB962C8B-B14F-4D97-AF65-F5344CB8AC3E}">
        <p14:creationId xmlns:p14="http://schemas.microsoft.com/office/powerpoint/2010/main" val="274863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194A45-9EC9-4DBE-9EB4-5968280085D2}"/>
              </a:ext>
            </a:extLst>
          </p:cNvPr>
          <p:cNvSpPr>
            <a:spLocks noGrp="1"/>
          </p:cNvSpPr>
          <p:nvPr>
            <p:ph type="title"/>
          </p:nvPr>
        </p:nvSpPr>
        <p:spPr/>
        <p:txBody>
          <a:bodyPr>
            <a:normAutofit/>
          </a:bodyPr>
          <a:lstStyle/>
          <a:p>
            <a:r>
              <a:rPr lang="en-US" altLang="ko-KR" dirty="0"/>
              <a:t>Dartmouth Conference 1956</a:t>
            </a:r>
            <a:endParaRPr lang="ko-KR" altLang="en-US" dirty="0"/>
          </a:p>
        </p:txBody>
      </p:sp>
      <p:sp>
        <p:nvSpPr>
          <p:cNvPr id="3" name="내용 개체 틀 2">
            <a:extLst>
              <a:ext uri="{FF2B5EF4-FFF2-40B4-BE49-F238E27FC236}">
                <a16:creationId xmlns:a16="http://schemas.microsoft.com/office/drawing/2014/main" id="{6B55819A-CC0E-42A8-B9F8-2C7DA61336EB}"/>
              </a:ext>
            </a:extLst>
          </p:cNvPr>
          <p:cNvSpPr>
            <a:spLocks noGrp="1"/>
          </p:cNvSpPr>
          <p:nvPr>
            <p:ph idx="1"/>
          </p:nvPr>
        </p:nvSpPr>
        <p:spPr>
          <a:xfrm>
            <a:off x="726232" y="6594655"/>
            <a:ext cx="10515600" cy="205369"/>
          </a:xfrm>
        </p:spPr>
        <p:txBody>
          <a:bodyPr>
            <a:normAutofit fontScale="77500" lnSpcReduction="20000"/>
          </a:bodyPr>
          <a:lstStyle/>
          <a:p>
            <a:r>
              <a:rPr lang="en-US" altLang="ko-KR" sz="1000" dirty="0"/>
              <a:t>This week in The History of AI at AIWS.net – the Dartmouth Conference began on 18 June 1956. This gathering would run through the entire summer at Dartmouth College in Hanover, New Hampshire.</a:t>
            </a:r>
            <a:endParaRPr lang="ko-KR" altLang="en-US" sz="1000" dirty="0"/>
          </a:p>
        </p:txBody>
      </p:sp>
      <p:pic>
        <p:nvPicPr>
          <p:cNvPr id="2054" name="Picture 6" descr="This week in The History of AI at AIWS.net – the Dartmouth Conference began  on 18 June 1956 | AIWS.net">
            <a:extLst>
              <a:ext uri="{FF2B5EF4-FFF2-40B4-BE49-F238E27FC236}">
                <a16:creationId xmlns:a16="http://schemas.microsoft.com/office/drawing/2014/main" id="{36E80636-AEB6-43B8-9C2F-744DF029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603" y="1865458"/>
            <a:ext cx="6808447" cy="455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81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F21329-760E-487D-A46C-7311522A563C}"/>
              </a:ext>
            </a:extLst>
          </p:cNvPr>
          <p:cNvSpPr>
            <a:spLocks noGrp="1"/>
          </p:cNvSpPr>
          <p:nvPr>
            <p:ph type="title"/>
          </p:nvPr>
        </p:nvSpPr>
        <p:spPr/>
        <p:txBody>
          <a:bodyPr/>
          <a:lstStyle/>
          <a:p>
            <a:r>
              <a:rPr lang="ko-KR" altLang="ko-KR" dirty="0" err="1"/>
              <a:t>AlphaGo</a:t>
            </a:r>
            <a:r>
              <a:rPr lang="ko-KR" altLang="ko-KR" dirty="0"/>
              <a:t> </a:t>
            </a:r>
            <a:r>
              <a:rPr lang="ko-KR" altLang="ko-KR" dirty="0" err="1"/>
              <a:t>vs</a:t>
            </a:r>
            <a:r>
              <a:rPr lang="ko-KR" altLang="ko-KR" dirty="0"/>
              <a:t>. Lee </a:t>
            </a:r>
            <a:r>
              <a:rPr lang="ko-KR" altLang="ko-KR" dirty="0" err="1"/>
              <a:t>Sedol</a:t>
            </a:r>
            <a:r>
              <a:rPr lang="ko-KR" altLang="ko-KR" dirty="0"/>
              <a:t> (2016)</a:t>
            </a:r>
            <a:endParaRPr lang="ko-KR" altLang="en-US" dirty="0"/>
          </a:p>
        </p:txBody>
      </p:sp>
      <p:pic>
        <p:nvPicPr>
          <p:cNvPr id="3074" name="Picture 2" descr="The Unstoppable Power of Deep Learning – AlphaGo vs. Lee Sedol Case Study">
            <a:extLst>
              <a:ext uri="{FF2B5EF4-FFF2-40B4-BE49-F238E27FC236}">
                <a16:creationId xmlns:a16="http://schemas.microsoft.com/office/drawing/2014/main" id="{50FD94EF-9C5A-49E1-9DAC-04520EC45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401" y="2509935"/>
            <a:ext cx="8938379" cy="301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5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791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1000" dirty="0"/>
              <a:t>Https://www.youtube.com/watch?v=1BAZf3PsjWA</a:t>
            </a: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8175242" y="1771524"/>
            <a:ext cx="3017102" cy="276999"/>
          </a:xfrm>
          <a:prstGeom prst="rect">
            <a:avLst/>
          </a:prstGeom>
        </p:spPr>
        <p:txBody>
          <a:bodyPr wrap="square">
            <a:spAutoFit/>
          </a:bodyPr>
          <a:lstStyle/>
          <a:p>
            <a:r>
              <a:rPr lang="ko-KR" altLang="en-US" sz="1200" dirty="0">
                <a:solidFill>
                  <a:srgbClr val="080E14"/>
                </a:solidFill>
                <a:latin typeface="Nanum Gothic"/>
              </a:rPr>
              <a:t> </a:t>
            </a:r>
            <a:r>
              <a:rPr lang="en-US" altLang="ko-KR" sz="1200" dirty="0">
                <a:solidFill>
                  <a:srgbClr val="080E14"/>
                </a:solidFill>
                <a:latin typeface="Nanum Gothic"/>
              </a:rPr>
              <a:t>chat GPT </a:t>
            </a:r>
            <a:r>
              <a:rPr lang="ko-KR" altLang="en-US" sz="1200" dirty="0">
                <a:solidFill>
                  <a:srgbClr val="080E14"/>
                </a:solidFill>
                <a:latin typeface="Nanum Gothic"/>
              </a:rPr>
              <a:t>월간 활성 사용자 수</a:t>
            </a:r>
            <a:r>
              <a:rPr lang="en-US" altLang="ko-KR" sz="1200" dirty="0">
                <a:solidFill>
                  <a:srgbClr val="080E14"/>
                </a:solidFill>
                <a:latin typeface="Nanum Gothic"/>
              </a:rPr>
              <a:t> 1</a:t>
            </a:r>
            <a:r>
              <a:rPr lang="ko-KR" altLang="en-US" sz="1200" dirty="0" err="1">
                <a:solidFill>
                  <a:srgbClr val="080E14"/>
                </a:solidFill>
                <a:latin typeface="Nanum Gothic"/>
              </a:rPr>
              <a:t>억명</a:t>
            </a:r>
            <a:r>
              <a:rPr lang="ko-KR" altLang="en-US" sz="1200" dirty="0">
                <a:solidFill>
                  <a:srgbClr val="080E14"/>
                </a:solidFill>
                <a:latin typeface="Nanum Gothic"/>
              </a:rPr>
              <a:t> 돌파</a:t>
            </a:r>
            <a:endParaRPr lang="ko-KR" altLang="en-US" sz="1200"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429667" y="2048523"/>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849863" y="2048523"/>
            <a:ext cx="69909"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93BCCB8-923E-4508-A085-56418F20B900}"/>
              </a:ext>
            </a:extLst>
          </p:cNvPr>
          <p:cNvSpPr/>
          <p:nvPr/>
        </p:nvSpPr>
        <p:spPr>
          <a:xfrm>
            <a:off x="1559777" y="3347304"/>
            <a:ext cx="4804095" cy="276999"/>
          </a:xfrm>
          <a:prstGeom prst="rect">
            <a:avLst/>
          </a:prstGeom>
        </p:spPr>
        <p:txBody>
          <a:bodyPr wrap="square">
            <a:spAutoFit/>
          </a:bodyPr>
          <a:lstStyle/>
          <a:p>
            <a:r>
              <a:rPr lang="ko-KR" altLang="ko-KR" sz="1200" dirty="0">
                <a:ea typeface="Söhne"/>
              </a:rPr>
              <a:t> </a:t>
            </a:r>
            <a:r>
              <a:rPr lang="ko-KR" altLang="ko-KR" sz="1200" dirty="0" err="1">
                <a:ea typeface="Söhne"/>
              </a:rPr>
              <a:t>GeForce</a:t>
            </a:r>
            <a:r>
              <a:rPr lang="ko-KR" altLang="ko-KR" sz="1200" dirty="0">
                <a:ea typeface="Söhne"/>
              </a:rPr>
              <a:t> 256 </a:t>
            </a:r>
            <a:r>
              <a:rPr lang="en-US" altLang="ko-KR" sz="1200" dirty="0">
                <a:ea typeface="Söhne"/>
              </a:rPr>
              <a:t>t</a:t>
            </a:r>
            <a:r>
              <a:rPr lang="ko-KR" altLang="ko-KR" sz="1200" dirty="0" err="1">
                <a:ea typeface="Söhne"/>
              </a:rPr>
              <a:t>he</a:t>
            </a:r>
            <a:r>
              <a:rPr lang="ko-KR" altLang="ko-KR" sz="1200" dirty="0">
                <a:ea typeface="Söhne"/>
              </a:rPr>
              <a:t> </a:t>
            </a:r>
            <a:r>
              <a:rPr lang="ko-KR" altLang="ko-KR" sz="1200" dirty="0" err="1">
                <a:ea typeface="Söhne"/>
              </a:rPr>
              <a:t>first</a:t>
            </a:r>
            <a:r>
              <a:rPr lang="ko-KR" altLang="ko-KR" sz="1200" dirty="0">
                <a:ea typeface="Söhne"/>
              </a:rPr>
              <a:t> 'GPU'</a:t>
            </a:r>
            <a:endParaRPr lang="ko-KR" altLang="en-US" sz="1200" dirty="0"/>
          </a:p>
        </p:txBody>
      </p:sp>
      <p:sp>
        <p:nvSpPr>
          <p:cNvPr id="8" name="화살표: 아래쪽 7">
            <a:extLst>
              <a:ext uri="{FF2B5EF4-FFF2-40B4-BE49-F238E27FC236}">
                <a16:creationId xmlns:a16="http://schemas.microsoft.com/office/drawing/2014/main" id="{4464B8ED-46BB-45B4-B5DE-86AAB394B7F8}"/>
              </a:ext>
            </a:extLst>
          </p:cNvPr>
          <p:cNvSpPr/>
          <p:nvPr/>
        </p:nvSpPr>
        <p:spPr>
          <a:xfrm>
            <a:off x="1741539" y="36522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5B97C7B9-5B44-4D50-BAC6-DF7AD39A70BD}"/>
              </a:ext>
            </a:extLst>
          </p:cNvPr>
          <p:cNvSpPr/>
          <p:nvPr/>
        </p:nvSpPr>
        <p:spPr>
          <a:xfrm>
            <a:off x="6945334" y="3499835"/>
            <a:ext cx="2113656" cy="276999"/>
          </a:xfrm>
          <a:prstGeom prst="rect">
            <a:avLst/>
          </a:prstGeom>
        </p:spPr>
        <p:txBody>
          <a:bodyPr wrap="none">
            <a:spAutoFit/>
          </a:bodyPr>
          <a:lstStyle/>
          <a:p>
            <a:r>
              <a:rPr lang="ko-KR" altLang="ko-KR" sz="1200" dirty="0" err="1">
                <a:ea typeface="Söhne"/>
              </a:rPr>
              <a:t>Pascal</a:t>
            </a:r>
            <a:r>
              <a:rPr lang="ko-KR" altLang="ko-KR" sz="1200" dirty="0">
                <a:ea typeface="Söhne"/>
              </a:rPr>
              <a:t> </a:t>
            </a:r>
            <a:r>
              <a:rPr lang="ko-KR" altLang="ko-KR" sz="1200" dirty="0" err="1">
                <a:ea typeface="Söhne"/>
              </a:rPr>
              <a:t>architecture</a:t>
            </a:r>
            <a:r>
              <a:rPr lang="ko-KR" altLang="ko-KR" sz="1200" dirty="0">
                <a:ea typeface="Söhne"/>
              </a:rPr>
              <a:t> </a:t>
            </a:r>
            <a:r>
              <a:rPr lang="ko-KR" altLang="ko-KR" sz="1200" dirty="0" err="1">
                <a:ea typeface="Söhne"/>
              </a:rPr>
              <a:t>debuted</a:t>
            </a:r>
            <a:endParaRPr lang="ko-KR" altLang="en-US" sz="1200" dirty="0"/>
          </a:p>
        </p:txBody>
      </p:sp>
      <p:sp>
        <p:nvSpPr>
          <p:cNvPr id="9" name="화살표: 아래쪽 8">
            <a:extLst>
              <a:ext uri="{FF2B5EF4-FFF2-40B4-BE49-F238E27FC236}">
                <a16:creationId xmlns:a16="http://schemas.microsoft.com/office/drawing/2014/main" id="{C0189430-7C25-4183-8554-66460A8350B0}"/>
              </a:ext>
            </a:extLst>
          </p:cNvPr>
          <p:cNvSpPr/>
          <p:nvPr/>
        </p:nvSpPr>
        <p:spPr>
          <a:xfrm>
            <a:off x="8002162" y="38046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3398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A41FFA-36D0-41D3-8D99-ED3B4B5B89EC}"/>
              </a:ext>
            </a:extLst>
          </p:cNvPr>
          <p:cNvSpPr>
            <a:spLocks noGrp="1"/>
          </p:cNvSpPr>
          <p:nvPr>
            <p:ph type="title"/>
          </p:nvPr>
        </p:nvSpPr>
        <p:spPr>
          <a:xfrm>
            <a:off x="838200" y="565150"/>
            <a:ext cx="10515600" cy="1325563"/>
          </a:xfrm>
        </p:spPr>
        <p:txBody>
          <a:bodyPr>
            <a:normAutofit fontScale="90000"/>
          </a:bodyPr>
          <a:lstStyle/>
          <a:p>
            <a:pPr algn="ctr"/>
            <a:r>
              <a:rPr lang="en-US" altLang="ko-KR" sz="3100" b="1" dirty="0"/>
              <a:t>Google shares lose $100 billion </a:t>
            </a:r>
            <a:br>
              <a:rPr lang="en-US" altLang="ko-KR" sz="3100" b="1" dirty="0"/>
            </a:br>
            <a:r>
              <a:rPr lang="en-US" altLang="ko-KR" sz="3100" b="1" dirty="0"/>
              <a:t>after company’s AI chatbot makes an error during demo</a:t>
            </a:r>
            <a:br>
              <a:rPr lang="en-US" altLang="ko-KR" sz="3100" b="1" dirty="0"/>
            </a:br>
            <a:r>
              <a:rPr lang="en-US" altLang="ko-KR" sz="3100" b="1" dirty="0"/>
              <a:t>2023.02</a:t>
            </a:r>
            <a:br>
              <a:rPr lang="en-US" altLang="ko-KR" b="1" dirty="0"/>
            </a:br>
            <a:endParaRPr lang="ko-KR" altLang="en-US" dirty="0"/>
          </a:p>
        </p:txBody>
      </p:sp>
      <p:pic>
        <p:nvPicPr>
          <p:cNvPr id="1028" name="Picture 4" descr="이미지">
            <a:extLst>
              <a:ext uri="{FF2B5EF4-FFF2-40B4-BE49-F238E27FC236}">
                <a16:creationId xmlns:a16="http://schemas.microsoft.com/office/drawing/2014/main" id="{B6184D23-A786-46AC-8306-BC24366C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076" y="1670941"/>
            <a:ext cx="8194296" cy="49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265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75B765-007A-40A5-8A7F-BF733A1BF875}"/>
              </a:ext>
            </a:extLst>
          </p:cNvPr>
          <p:cNvPicPr>
            <a:picLocks noChangeAspect="1"/>
          </p:cNvPicPr>
          <p:nvPr/>
        </p:nvPicPr>
        <p:blipFill>
          <a:blip r:embed="rId2"/>
          <a:stretch>
            <a:fillRect/>
          </a:stretch>
        </p:blipFill>
        <p:spPr>
          <a:xfrm>
            <a:off x="1881187" y="581025"/>
            <a:ext cx="8429625" cy="5695950"/>
          </a:xfrm>
          <a:prstGeom prst="rect">
            <a:avLst/>
          </a:prstGeom>
        </p:spPr>
      </p:pic>
      <p:sp>
        <p:nvSpPr>
          <p:cNvPr id="6" name="직사각형 5">
            <a:extLst>
              <a:ext uri="{FF2B5EF4-FFF2-40B4-BE49-F238E27FC236}">
                <a16:creationId xmlns:a16="http://schemas.microsoft.com/office/drawing/2014/main" id="{4B767A20-FC6C-4E3A-B701-26ADF14FCAB5}"/>
              </a:ext>
            </a:extLst>
          </p:cNvPr>
          <p:cNvSpPr/>
          <p:nvPr/>
        </p:nvSpPr>
        <p:spPr>
          <a:xfrm>
            <a:off x="5375290" y="324433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
        <p:nvSpPr>
          <p:cNvPr id="7" name="직사각형 6">
            <a:extLst>
              <a:ext uri="{FF2B5EF4-FFF2-40B4-BE49-F238E27FC236}">
                <a16:creationId xmlns:a16="http://schemas.microsoft.com/office/drawing/2014/main" id="{08CACA6D-3D20-4511-BCF0-58CFAA59A376}"/>
              </a:ext>
            </a:extLst>
          </p:cNvPr>
          <p:cNvSpPr/>
          <p:nvPr/>
        </p:nvSpPr>
        <p:spPr>
          <a:xfrm>
            <a:off x="374082" y="20897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Tree>
    <p:extLst>
      <p:ext uri="{BB962C8B-B14F-4D97-AF65-F5344CB8AC3E}">
        <p14:creationId xmlns:p14="http://schemas.microsoft.com/office/powerpoint/2010/main" val="305183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a:xfrm>
            <a:off x="838200" y="2743199"/>
            <a:ext cx="10515600" cy="3433763"/>
          </a:xfrm>
        </p:spPr>
        <p:txBody>
          <a:bodyPr>
            <a:normAutofit/>
          </a:bodyPr>
          <a:lstStyle/>
          <a:p>
            <a:r>
              <a:rPr lang="ko-KR" altLang="ko-KR" sz="4000" b="1" i="1" dirty="0" err="1"/>
              <a:t>Generative</a:t>
            </a:r>
            <a:r>
              <a:rPr lang="ko-KR" altLang="ko-KR" sz="4000" b="1" i="1" dirty="0"/>
              <a:t> </a:t>
            </a:r>
            <a:r>
              <a:rPr lang="en-US" altLang="ko-KR" sz="4000" b="1" i="1" dirty="0"/>
              <a:t>  </a:t>
            </a:r>
            <a:r>
              <a:rPr lang="ko-KR" altLang="ko-KR" sz="4000" b="1" i="1" dirty="0" err="1"/>
              <a:t>Pre-trained</a:t>
            </a:r>
            <a:r>
              <a:rPr lang="ko-KR" altLang="ko-KR" sz="4000" b="1" i="1" dirty="0"/>
              <a:t> </a:t>
            </a:r>
            <a:r>
              <a:rPr lang="en-US" altLang="ko-KR" sz="4000" b="1" i="1" dirty="0"/>
              <a:t>  </a:t>
            </a:r>
            <a:r>
              <a:rPr lang="ko-KR" altLang="ko-KR" sz="4000" b="1" i="1" dirty="0" err="1"/>
              <a:t>Transformer</a:t>
            </a:r>
            <a:endParaRPr lang="en-US" altLang="ko-KR" sz="4000" b="1" i="1" dirty="0"/>
          </a:p>
          <a:p>
            <a:endParaRPr lang="en-US" altLang="ko-KR" b="1" i="1" dirty="0"/>
          </a:p>
          <a:p>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spTree>
    <p:extLst>
      <p:ext uri="{BB962C8B-B14F-4D97-AF65-F5344CB8AC3E}">
        <p14:creationId xmlns:p14="http://schemas.microsoft.com/office/powerpoint/2010/main" val="1082480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pic>
        <p:nvPicPr>
          <p:cNvPr id="7" name="그림 6">
            <a:extLst>
              <a:ext uri="{FF2B5EF4-FFF2-40B4-BE49-F238E27FC236}">
                <a16:creationId xmlns:a16="http://schemas.microsoft.com/office/drawing/2014/main" id="{69A685AC-1160-4816-B80A-21418D380D06}"/>
              </a:ext>
            </a:extLst>
          </p:cNvPr>
          <p:cNvPicPr>
            <a:picLocks noChangeAspect="1"/>
          </p:cNvPicPr>
          <p:nvPr/>
        </p:nvPicPr>
        <p:blipFill>
          <a:blip r:embed="rId3"/>
          <a:stretch>
            <a:fillRect/>
          </a:stretch>
        </p:blipFill>
        <p:spPr>
          <a:xfrm>
            <a:off x="6161070" y="415711"/>
            <a:ext cx="5612879" cy="6077164"/>
          </a:xfrm>
          <a:prstGeom prst="rect">
            <a:avLst/>
          </a:prstGeom>
        </p:spPr>
      </p:pic>
      <p:sp>
        <p:nvSpPr>
          <p:cNvPr id="8" name="직사각형 7">
            <a:extLst>
              <a:ext uri="{FF2B5EF4-FFF2-40B4-BE49-F238E27FC236}">
                <a16:creationId xmlns:a16="http://schemas.microsoft.com/office/drawing/2014/main" id="{883C8B55-ABB8-4FC0-B1E4-5F0FEFA60C11}"/>
              </a:ext>
            </a:extLst>
          </p:cNvPr>
          <p:cNvSpPr/>
          <p:nvPr/>
        </p:nvSpPr>
        <p:spPr>
          <a:xfrm>
            <a:off x="418052" y="5216704"/>
            <a:ext cx="5612879" cy="830997"/>
          </a:xfrm>
          <a:prstGeom prst="rect">
            <a:avLst/>
          </a:prstGeom>
        </p:spPr>
        <p:txBody>
          <a:bodyPr wrap="square">
            <a:spAutoFit/>
          </a:bodyPr>
          <a:lstStyle/>
          <a:p>
            <a:pPr>
              <a:buFont typeface="Arial" panose="020B0604020202020204" pitchFamily="34" charset="0"/>
              <a:buChar char="•"/>
            </a:pPr>
            <a:r>
              <a:rPr lang="en-US" altLang="ko-KR" sz="2400" dirty="0">
                <a:latin typeface="Söhne"/>
              </a:rPr>
              <a:t> Natural Language Processing (NLP)</a:t>
            </a:r>
          </a:p>
          <a:p>
            <a:pPr>
              <a:buFont typeface="Arial" panose="020B0604020202020204" pitchFamily="34" charset="0"/>
              <a:buChar char="•"/>
            </a:pPr>
            <a:r>
              <a:rPr lang="en-US" altLang="ko-KR" sz="2400" dirty="0">
                <a:latin typeface="Söhne"/>
              </a:rPr>
              <a:t> Machine Learning (ML)…….</a:t>
            </a:r>
            <a:endParaRPr lang="en-US" altLang="ko-KR" sz="2400" b="0" i="0" dirty="0">
              <a:effectLst/>
              <a:latin typeface="Söhne"/>
            </a:endParaRPr>
          </a:p>
        </p:txBody>
      </p:sp>
      <p:sp>
        <p:nvSpPr>
          <p:cNvPr id="9" name="직사각형 8">
            <a:extLst>
              <a:ext uri="{FF2B5EF4-FFF2-40B4-BE49-F238E27FC236}">
                <a16:creationId xmlns:a16="http://schemas.microsoft.com/office/drawing/2014/main" id="{5438EE8B-EDDD-4C8A-A519-4CC79DFDDA0A}"/>
              </a:ext>
            </a:extLst>
          </p:cNvPr>
          <p:cNvSpPr/>
          <p:nvPr/>
        </p:nvSpPr>
        <p:spPr>
          <a:xfrm>
            <a:off x="418051" y="1805952"/>
            <a:ext cx="5243010" cy="2677656"/>
          </a:xfrm>
          <a:prstGeom prst="rect">
            <a:avLst/>
          </a:prstGeom>
        </p:spPr>
        <p:txBody>
          <a:bodyPr wrap="square">
            <a:spAutoFit/>
          </a:bodyPr>
          <a:lstStyle/>
          <a:p>
            <a:r>
              <a:rPr lang="en-US" altLang="ko-KR" sz="2400" dirty="0">
                <a:latin typeface="Söhne"/>
              </a:rPr>
              <a:t>"Chat" refers to </a:t>
            </a:r>
          </a:p>
          <a:p>
            <a:r>
              <a:rPr lang="en-US" altLang="ko-KR" sz="2400" dirty="0">
                <a:latin typeface="Söhne"/>
              </a:rPr>
              <a:t>        conversation or informal talk</a:t>
            </a:r>
          </a:p>
          <a:p>
            <a:endParaRPr lang="en-US" altLang="ko-KR" sz="2400" dirty="0">
              <a:latin typeface="Söhne"/>
            </a:endParaRPr>
          </a:p>
          <a:p>
            <a:r>
              <a:rPr lang="en-US" altLang="ko-KR" sz="2400" dirty="0"/>
              <a:t>to engage </a:t>
            </a:r>
          </a:p>
          <a:p>
            <a:r>
              <a:rPr lang="en-US" altLang="ko-KR" sz="2400" dirty="0"/>
              <a:t>     in interactive </a:t>
            </a:r>
          </a:p>
          <a:p>
            <a:r>
              <a:rPr lang="en-US" altLang="ko-KR" sz="2400" dirty="0"/>
              <a:t>     text-based discussions </a:t>
            </a:r>
          </a:p>
          <a:p>
            <a:r>
              <a:rPr lang="en-US" altLang="ko-KR" sz="2400" dirty="0"/>
              <a:t>     with users.</a:t>
            </a:r>
            <a:endParaRPr lang="ko-KR" altLang="en-US" sz="2400" dirty="0"/>
          </a:p>
        </p:txBody>
      </p:sp>
    </p:spTree>
    <p:extLst>
      <p:ext uri="{BB962C8B-B14F-4D97-AF65-F5344CB8AC3E}">
        <p14:creationId xmlns:p14="http://schemas.microsoft.com/office/powerpoint/2010/main" val="3109869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8605B6-2486-4D47-9FD1-FC2A6CBE3C1C}"/>
              </a:ext>
            </a:extLst>
          </p:cNvPr>
          <p:cNvSpPr>
            <a:spLocks noGrp="1"/>
          </p:cNvSpPr>
          <p:nvPr>
            <p:ph type="title"/>
          </p:nvPr>
        </p:nvSpPr>
        <p:spPr/>
        <p:txBody>
          <a:bodyPr/>
          <a:lstStyle/>
          <a:p>
            <a:r>
              <a:rPr lang="en-US" altLang="ko-KR" dirty="0"/>
              <a:t>Evolution of Chatbots</a:t>
            </a:r>
            <a:br>
              <a:rPr lang="en-US" altLang="ko-KR" dirty="0"/>
            </a:br>
            <a:endParaRPr lang="ko-KR" altLang="en-US" dirty="0"/>
          </a:p>
        </p:txBody>
      </p:sp>
      <p:pic>
        <p:nvPicPr>
          <p:cNvPr id="17418" name="Picture 10" descr="Timeline showing the evolution of chatbots">
            <a:extLst>
              <a:ext uri="{FF2B5EF4-FFF2-40B4-BE49-F238E27FC236}">
                <a16:creationId xmlns:a16="http://schemas.microsoft.com/office/drawing/2014/main" id="{C04557C3-1909-44EB-8354-38A3D2E2F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6" y="690080"/>
            <a:ext cx="11517330" cy="629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4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E1322C-22A6-4568-90ED-A212DBBEB0C5}"/>
              </a:ext>
            </a:extLst>
          </p:cNvPr>
          <p:cNvSpPr>
            <a:spLocks noGrp="1"/>
          </p:cNvSpPr>
          <p:nvPr>
            <p:ph type="title"/>
          </p:nvPr>
        </p:nvSpPr>
        <p:spPr/>
        <p:txBody>
          <a:bodyPr/>
          <a:lstStyle/>
          <a:p>
            <a:r>
              <a:rPr lang="en-US" altLang="ko-KR" dirty="0"/>
              <a:t> ELIZA, one of the first chatbots in 1966</a:t>
            </a:r>
            <a:endParaRPr lang="ko-KR" altLang="en-US" dirty="0"/>
          </a:p>
        </p:txBody>
      </p:sp>
      <p:pic>
        <p:nvPicPr>
          <p:cNvPr id="15362" name="Picture 2" descr="History of Chatbots - ELIZA">
            <a:extLst>
              <a:ext uri="{FF2B5EF4-FFF2-40B4-BE49-F238E27FC236}">
                <a16:creationId xmlns:a16="http://schemas.microsoft.com/office/drawing/2014/main" id="{25E62CCA-E94B-47C6-925D-67DCD5E1BF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0913" y="1825625"/>
            <a:ext cx="67101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687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highlight>
                  <a:srgbClr val="FFFF00"/>
                </a:highlight>
              </a:rPr>
              <a:t>artificial</a:t>
            </a:r>
            <a:r>
              <a:rPr lang="ko-KR" altLang="ko-KR" dirty="0">
                <a:highlight>
                  <a:srgbClr val="FFFF00"/>
                </a:highlight>
              </a:rPr>
              <a:t> </a:t>
            </a:r>
            <a:r>
              <a:rPr lang="ko-KR" altLang="ko-KR" dirty="0" err="1">
                <a:highlight>
                  <a:srgbClr val="FFFF00"/>
                </a:highlight>
              </a:rPr>
              <a:t>intelligence</a:t>
            </a:r>
            <a:r>
              <a:rPr lang="ko-KR" altLang="ko-KR" dirty="0">
                <a:highlight>
                  <a:srgbClr val="FFFF00"/>
                </a:highlight>
              </a:rPr>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993823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E91A46-9E46-4310-8F37-1F257BEDCCA6}"/>
              </a:ext>
            </a:extLst>
          </p:cNvPr>
          <p:cNvSpPr>
            <a:spLocks noGrp="1"/>
          </p:cNvSpPr>
          <p:nvPr>
            <p:ph type="title"/>
          </p:nvPr>
        </p:nvSpPr>
        <p:spPr/>
        <p:txBody>
          <a:bodyPr/>
          <a:lstStyle/>
          <a:p>
            <a:r>
              <a:rPr lang="en-US" altLang="ko-KR" dirty="0"/>
              <a:t>key aspects of human intelligence:</a:t>
            </a:r>
            <a:br>
              <a:rPr lang="en-US" altLang="ko-KR" dirty="0"/>
            </a:br>
            <a:endParaRPr lang="ko-KR" altLang="en-US" dirty="0"/>
          </a:p>
        </p:txBody>
      </p:sp>
      <p:sp>
        <p:nvSpPr>
          <p:cNvPr id="3" name="내용 개체 틀 2">
            <a:extLst>
              <a:ext uri="{FF2B5EF4-FFF2-40B4-BE49-F238E27FC236}">
                <a16:creationId xmlns:a16="http://schemas.microsoft.com/office/drawing/2014/main" id="{66E3F63B-5E3D-4C2E-A0A2-6790D46D5163}"/>
              </a:ext>
            </a:extLst>
          </p:cNvPr>
          <p:cNvSpPr>
            <a:spLocks noGrp="1"/>
          </p:cNvSpPr>
          <p:nvPr>
            <p:ph idx="1"/>
          </p:nvPr>
        </p:nvSpPr>
        <p:spPr/>
        <p:txBody>
          <a:bodyPr>
            <a:normAutofit/>
          </a:bodyPr>
          <a:lstStyle/>
          <a:p>
            <a:r>
              <a:rPr lang="en-US" altLang="ko-KR" sz="1300" dirty="0"/>
              <a:t>Cognitive abilities: </a:t>
            </a:r>
            <a:r>
              <a:rPr lang="en-US" altLang="ko-KR" sz="3600" dirty="0"/>
              <a:t>Thinking</a:t>
            </a:r>
            <a:r>
              <a:rPr lang="en-US" altLang="ko-KR" sz="1300" dirty="0"/>
              <a:t>, reasoning, problem-solving, and memory.</a:t>
            </a:r>
          </a:p>
          <a:p>
            <a:endParaRPr lang="en-US" altLang="ko-KR" sz="1300" dirty="0"/>
          </a:p>
          <a:p>
            <a:r>
              <a:rPr lang="en-US" altLang="ko-KR" sz="1300" dirty="0"/>
              <a:t>Learning and adaptability: Acquiring knowledge and applying it to different situations.</a:t>
            </a:r>
          </a:p>
          <a:p>
            <a:endParaRPr lang="en-US" altLang="ko-KR" sz="1300" dirty="0"/>
          </a:p>
          <a:p>
            <a:r>
              <a:rPr lang="en-US" altLang="ko-KR" sz="1300" dirty="0"/>
              <a:t>Abstract thinking: Grasping complex ideas and making connections.</a:t>
            </a:r>
          </a:p>
          <a:p>
            <a:endParaRPr lang="en-US" altLang="ko-KR" sz="1300" dirty="0"/>
          </a:p>
          <a:p>
            <a:r>
              <a:rPr lang="en-US" altLang="ko-KR" sz="1300" dirty="0"/>
              <a:t>Communication: Effective use of language for understanding and expression.</a:t>
            </a:r>
          </a:p>
          <a:p>
            <a:endParaRPr lang="en-US" altLang="ko-KR" sz="1300" dirty="0"/>
          </a:p>
          <a:p>
            <a:r>
              <a:rPr lang="en-US" altLang="ko-KR" sz="1300" dirty="0"/>
              <a:t>Social and emotional understanding: </a:t>
            </a:r>
            <a:r>
              <a:rPr lang="en-US" altLang="ko-KR" sz="3200" dirty="0"/>
              <a:t>Interacting with others </a:t>
            </a:r>
            <a:r>
              <a:rPr lang="en-US" altLang="ko-KR" sz="1300" dirty="0"/>
              <a:t>and managing emotions.</a:t>
            </a:r>
          </a:p>
          <a:p>
            <a:endParaRPr lang="en-US" altLang="ko-KR" sz="1300" dirty="0"/>
          </a:p>
          <a:p>
            <a:r>
              <a:rPr lang="en-US" altLang="ko-KR" sz="1300" dirty="0"/>
              <a:t>Problem solving and adaptability: Finding solutions and adjusting to new situations.</a:t>
            </a:r>
          </a:p>
          <a:p>
            <a:endParaRPr lang="ko-KR" altLang="en-US" dirty="0"/>
          </a:p>
        </p:txBody>
      </p:sp>
    </p:spTree>
    <p:extLst>
      <p:ext uri="{BB962C8B-B14F-4D97-AF65-F5344CB8AC3E}">
        <p14:creationId xmlns:p14="http://schemas.microsoft.com/office/powerpoint/2010/main" val="1312600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000" dirty="0" err="1"/>
              <a:t>In</a:t>
            </a:r>
            <a:r>
              <a:rPr lang="ko-KR" altLang="ko-KR" sz="2000" dirty="0"/>
              <a:t> </a:t>
            </a:r>
            <a:r>
              <a:rPr lang="ko-KR" altLang="ko-KR" sz="2000" dirty="0" err="1"/>
              <a:t>a</a:t>
            </a:r>
            <a:r>
              <a:rPr lang="ko-KR" altLang="ko-KR" sz="2000" dirty="0"/>
              <a:t> </a:t>
            </a:r>
            <a:r>
              <a:rPr lang="ko-KR" altLang="ko-KR" sz="2000" dirty="0" err="1"/>
              <a:t>nutshell</a:t>
            </a:r>
            <a:r>
              <a:rPr lang="ko-KR" altLang="ko-KR" sz="2000" dirty="0"/>
              <a:t>, </a:t>
            </a:r>
            <a:r>
              <a:rPr lang="ko-KR" altLang="ko-KR" sz="2000" dirty="0" err="1"/>
              <a:t>Chat</a:t>
            </a:r>
            <a:r>
              <a:rPr lang="ko-KR" altLang="ko-KR" sz="2000" dirty="0"/>
              <a:t> GPT </a:t>
            </a:r>
            <a:r>
              <a:rPr lang="ko-KR" altLang="ko-KR" sz="2000" dirty="0" err="1"/>
              <a:t>is</a:t>
            </a:r>
            <a:r>
              <a:rPr lang="ko-KR" altLang="ko-KR" sz="2000" dirty="0"/>
              <a:t> </a:t>
            </a:r>
            <a:r>
              <a:rPr lang="ko-KR" altLang="ko-KR" sz="2000" dirty="0" err="1"/>
              <a:t>an</a:t>
            </a:r>
            <a:r>
              <a:rPr lang="ko-KR" altLang="ko-KR" sz="2000" dirty="0"/>
              <a:t> </a:t>
            </a:r>
            <a:endParaRPr lang="en-US" altLang="ko-KR" sz="2000" dirty="0"/>
          </a:p>
          <a:p>
            <a:endParaRPr lang="ko-KR" altLang="ko-KR" sz="2000" dirty="0"/>
          </a:p>
          <a:p>
            <a:pPr marL="457200" lvl="1" indent="0">
              <a:buNone/>
            </a:pPr>
            <a:r>
              <a:rPr lang="ko-KR" altLang="ko-KR" sz="2000" dirty="0" err="1"/>
              <a:t>artificial</a:t>
            </a:r>
            <a:r>
              <a:rPr lang="ko-KR" altLang="ko-KR" sz="2000" dirty="0"/>
              <a:t> </a:t>
            </a:r>
            <a:r>
              <a:rPr lang="ko-KR" altLang="ko-KR" sz="2000" dirty="0" err="1"/>
              <a:t>intelligence</a:t>
            </a:r>
            <a:r>
              <a:rPr lang="ko-KR" altLang="ko-KR" sz="2000" dirty="0"/>
              <a:t> (AI) </a:t>
            </a:r>
            <a:r>
              <a:rPr lang="ko-KR" altLang="ko-KR" sz="2000" dirty="0" err="1"/>
              <a:t>content</a:t>
            </a:r>
            <a:r>
              <a:rPr lang="ko-KR" altLang="ko-KR" sz="2000" dirty="0"/>
              <a:t> </a:t>
            </a:r>
            <a:r>
              <a:rPr lang="ko-KR" altLang="ko-KR" sz="2000" dirty="0" err="1"/>
              <a:t>generator</a:t>
            </a:r>
            <a:r>
              <a:rPr lang="ko-KR" altLang="ko-KR" sz="2000" dirty="0"/>
              <a:t> </a:t>
            </a:r>
            <a:endParaRPr lang="en-US" altLang="ko-KR" sz="2000" dirty="0"/>
          </a:p>
          <a:p>
            <a:pPr marL="457200" lvl="1" indent="0">
              <a:buNone/>
            </a:pPr>
            <a:endParaRPr lang="ko-KR" altLang="ko-KR" sz="2000" dirty="0">
              <a:highlight>
                <a:srgbClr val="C0C0C0"/>
              </a:highlight>
            </a:endParaRPr>
          </a:p>
          <a:p>
            <a:pPr marL="457200" lvl="1" indent="0">
              <a:buNone/>
            </a:pPr>
            <a:r>
              <a:rPr lang="ko-KR" altLang="ko-KR" sz="2000" dirty="0" err="1"/>
              <a:t>that</a:t>
            </a:r>
            <a:r>
              <a:rPr lang="ko-KR" altLang="ko-KR" sz="2000" dirty="0"/>
              <a:t> </a:t>
            </a:r>
            <a:r>
              <a:rPr lang="ko-KR" altLang="ko-KR" sz="3200" dirty="0" err="1">
                <a:solidFill>
                  <a:schemeClr val="accent5">
                    <a:lumMod val="50000"/>
                  </a:schemeClr>
                </a:solidFill>
                <a:highlight>
                  <a:srgbClr val="FFFF00"/>
                </a:highlight>
              </a:rPr>
              <a:t>semi-autonomously</a:t>
            </a:r>
            <a:r>
              <a:rPr lang="ko-KR" altLang="ko-KR" sz="2000" dirty="0"/>
              <a:t> </a:t>
            </a:r>
            <a:r>
              <a:rPr lang="ko-KR" altLang="ko-KR" sz="2000" dirty="0" err="1"/>
              <a:t>creates</a:t>
            </a:r>
            <a:r>
              <a:rPr lang="ko-KR" altLang="ko-KR" sz="2000" dirty="0"/>
              <a:t> </a:t>
            </a:r>
            <a:r>
              <a:rPr lang="ko-KR" altLang="ko-KR" sz="2000" dirty="0" err="1"/>
              <a:t>phrases</a:t>
            </a:r>
            <a:r>
              <a:rPr lang="ko-KR" altLang="ko-KR" sz="2000" dirty="0"/>
              <a:t> and </a:t>
            </a:r>
            <a:r>
              <a:rPr lang="ko-KR" altLang="ko-KR" sz="2000" dirty="0" err="1"/>
              <a:t>articles</a:t>
            </a:r>
            <a:r>
              <a:rPr lang="ko-KR" altLang="ko-KR" sz="2000" dirty="0"/>
              <a:t> </a:t>
            </a:r>
            <a:endParaRPr lang="en-US" altLang="ko-KR" sz="2000" dirty="0"/>
          </a:p>
          <a:p>
            <a:pPr marL="457200" lvl="1" indent="0">
              <a:buNone/>
            </a:pPr>
            <a:endParaRPr lang="en-US" altLang="ko-KR" sz="2000" dirty="0"/>
          </a:p>
          <a:p>
            <a:pPr marL="457200" lvl="1" indent="0">
              <a:buNone/>
            </a:pPr>
            <a:r>
              <a:rPr lang="ko-KR" altLang="ko-KR" sz="2000" dirty="0" err="1"/>
              <a:t>based</a:t>
            </a:r>
            <a:r>
              <a:rPr lang="ko-KR" altLang="ko-KR" sz="2000" dirty="0"/>
              <a:t> </a:t>
            </a:r>
            <a:r>
              <a:rPr lang="ko-KR" altLang="ko-KR" sz="2000" dirty="0" err="1"/>
              <a:t>on</a:t>
            </a:r>
            <a:r>
              <a:rPr lang="ko-KR" altLang="ko-KR" sz="2000" dirty="0"/>
              <a:t> </a:t>
            </a:r>
            <a:r>
              <a:rPr lang="ko-KR" altLang="ko-KR" sz="2000" dirty="0" err="1"/>
              <a:t>user</a:t>
            </a:r>
            <a:r>
              <a:rPr lang="ko-KR" altLang="ko-KR" sz="2000" dirty="0"/>
              <a:t> </a:t>
            </a:r>
            <a:r>
              <a:rPr lang="ko-KR" altLang="ko-KR" sz="2000" dirty="0" err="1"/>
              <a:t>input</a:t>
            </a:r>
            <a:r>
              <a:rPr lang="ko-KR" altLang="ko-KR" sz="2000" dirty="0"/>
              <a:t>.</a:t>
            </a:r>
            <a:r>
              <a:rPr lang="en-US" altLang="ko-KR" sz="2000" dirty="0"/>
              <a:t> </a:t>
            </a:r>
          </a:p>
          <a:p>
            <a:endParaRPr lang="ko-KR" altLang="en-US" dirty="0"/>
          </a:p>
        </p:txBody>
      </p:sp>
    </p:spTree>
    <p:extLst>
      <p:ext uri="{BB962C8B-B14F-4D97-AF65-F5344CB8AC3E}">
        <p14:creationId xmlns:p14="http://schemas.microsoft.com/office/powerpoint/2010/main" val="1709399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rror rate history on ImageNet (showing best result per team and up to 10 entries per year)">
            <a:extLst>
              <a:ext uri="{FF2B5EF4-FFF2-40B4-BE49-F238E27FC236}">
                <a16:creationId xmlns:a16="http://schemas.microsoft.com/office/drawing/2014/main" id="{10535B5D-9239-49B0-A271-E49B99DCE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921" y="0"/>
            <a:ext cx="5423771" cy="6631793"/>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E67B6B2E-4160-402E-B500-D90FD28AE4F0}"/>
              </a:ext>
            </a:extLst>
          </p:cNvPr>
          <p:cNvSpPr/>
          <p:nvPr/>
        </p:nvSpPr>
        <p:spPr>
          <a:xfrm>
            <a:off x="170347" y="81257"/>
            <a:ext cx="2483372" cy="369332"/>
          </a:xfrm>
          <a:prstGeom prst="rect">
            <a:avLst/>
          </a:prstGeom>
        </p:spPr>
        <p:txBody>
          <a:bodyPr wrap="none">
            <a:spAutoFit/>
          </a:bodyPr>
          <a:lstStyle/>
          <a:p>
            <a:r>
              <a:rPr lang="en-US" altLang="ko-KR" dirty="0">
                <a:hlinkClick r:id="rId3"/>
              </a:rPr>
              <a:t>ImageNet - </a:t>
            </a:r>
            <a:r>
              <a:rPr lang="en-US" altLang="ko-KR" dirty="0" err="1">
                <a:hlinkClick r:id="rId3"/>
              </a:rPr>
              <a:t>Wikiwand</a:t>
            </a:r>
            <a:endParaRPr lang="ko-KR" altLang="en-US" dirty="0"/>
          </a:p>
        </p:txBody>
      </p:sp>
    </p:spTree>
    <p:extLst>
      <p:ext uri="{BB962C8B-B14F-4D97-AF65-F5344CB8AC3E}">
        <p14:creationId xmlns:p14="http://schemas.microsoft.com/office/powerpoint/2010/main" val="1226215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8793DC4-7BB1-47E1-B91F-B101F6158A2F}"/>
              </a:ext>
            </a:extLst>
          </p:cNvPr>
          <p:cNvSpPr>
            <a:spLocks noGrp="1"/>
          </p:cNvSpPr>
          <p:nvPr>
            <p:ph idx="1"/>
          </p:nvPr>
        </p:nvSpPr>
        <p:spPr/>
        <p:txBody>
          <a:bodyPr/>
          <a:lstStyle/>
          <a:p>
            <a:r>
              <a:rPr lang="ko-KR" altLang="ko-KR" b="1" dirty="0"/>
              <a:t>"</a:t>
            </a:r>
            <a:r>
              <a:rPr lang="ko-KR" altLang="ko-KR" b="1" dirty="0" err="1"/>
              <a:t>Autonomously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the</a:t>
            </a:r>
            <a:r>
              <a:rPr lang="ko-KR" altLang="ko-KR" sz="1000" dirty="0"/>
              <a:t> </a:t>
            </a:r>
            <a:r>
              <a:rPr lang="ko-KR" altLang="ko-KR" sz="1000" dirty="0" err="1"/>
              <a:t>ability</a:t>
            </a:r>
            <a:r>
              <a:rPr lang="ko-KR" altLang="ko-KR" sz="1000" dirty="0"/>
              <a:t> of </a:t>
            </a:r>
            <a:r>
              <a:rPr lang="ko-KR" altLang="ko-KR" sz="1000" dirty="0" err="1"/>
              <a:t>a</a:t>
            </a:r>
            <a:r>
              <a:rPr lang="ko-KR" altLang="ko-KR" sz="1000" dirty="0"/>
              <a:t> </a:t>
            </a:r>
            <a:r>
              <a:rPr lang="ko-KR" altLang="ko-KR" sz="1000" dirty="0" err="1"/>
              <a:t>system</a:t>
            </a:r>
            <a:r>
              <a:rPr lang="ko-KR" altLang="ko-KR" sz="1000" dirty="0"/>
              <a:t> </a:t>
            </a:r>
            <a:r>
              <a:rPr lang="ko-KR" altLang="ko-KR" sz="1000" dirty="0" err="1"/>
              <a:t>or</a:t>
            </a:r>
            <a:r>
              <a:rPr lang="ko-KR" altLang="ko-KR" sz="1000" dirty="0"/>
              <a:t> </a:t>
            </a:r>
            <a:r>
              <a:rPr lang="ko-KR" altLang="ko-KR" sz="1000" dirty="0" err="1"/>
              <a:t>entity</a:t>
            </a:r>
            <a:r>
              <a:rPr lang="ko-KR" altLang="ko-KR" sz="1000" dirty="0"/>
              <a:t> </a:t>
            </a:r>
            <a:r>
              <a:rPr lang="ko-KR" altLang="ko-KR" sz="1000" dirty="0" err="1"/>
              <a:t>to</a:t>
            </a:r>
            <a:r>
              <a:rPr lang="ko-KR" altLang="ko-KR" sz="1000" dirty="0"/>
              <a:t> </a:t>
            </a:r>
            <a:r>
              <a:rPr lang="ko-KR" altLang="ko-KR" sz="1000" dirty="0" err="1"/>
              <a:t>act</a:t>
            </a:r>
            <a:r>
              <a:rPr lang="ko-KR" altLang="ko-KR" sz="1000" dirty="0"/>
              <a:t>, </a:t>
            </a:r>
            <a:r>
              <a:rPr lang="ko-KR" altLang="ko-KR" sz="1000" dirty="0" err="1"/>
              <a:t>function</a:t>
            </a:r>
            <a:r>
              <a:rPr lang="ko-KR" altLang="ko-KR" sz="1000" dirty="0"/>
              <a:t>, </a:t>
            </a:r>
            <a:r>
              <a:rPr lang="ko-KR" altLang="ko-KR" sz="1000" dirty="0" err="1"/>
              <a:t>or</a:t>
            </a:r>
            <a:r>
              <a:rPr lang="ko-KR" altLang="ko-KR" sz="1000" dirty="0"/>
              <a:t> </a:t>
            </a:r>
            <a:r>
              <a:rPr lang="ko-KR" altLang="ko-KR" sz="1000" u="sng" dirty="0" err="1"/>
              <a:t>make</a:t>
            </a:r>
            <a:r>
              <a:rPr lang="ko-KR" altLang="ko-KR" sz="1000" u="sng" dirty="0"/>
              <a:t> </a:t>
            </a:r>
            <a:r>
              <a:rPr lang="ko-KR" altLang="ko-KR" sz="1000" u="sng" dirty="0" err="1"/>
              <a:t>decisions</a:t>
            </a:r>
            <a:r>
              <a:rPr lang="ko-KR" altLang="ko-KR" sz="1000" u="sng" dirty="0"/>
              <a:t> </a:t>
            </a:r>
            <a:r>
              <a:rPr lang="ko-KR" altLang="ko-KR" sz="1000" u="sng" dirty="0" err="1"/>
              <a:t>independently</a:t>
            </a:r>
            <a:r>
              <a:rPr lang="ko-KR" altLang="ko-KR" sz="1000" dirty="0"/>
              <a:t>, </a:t>
            </a:r>
            <a:r>
              <a:rPr lang="ko-KR" altLang="ko-KR" sz="1000" dirty="0" err="1"/>
              <a:t>without</a:t>
            </a:r>
            <a:r>
              <a:rPr lang="ko-KR" altLang="ko-KR" sz="1000" dirty="0"/>
              <a:t> </a:t>
            </a:r>
            <a:r>
              <a:rPr lang="ko-KR" altLang="ko-KR" sz="1000" dirty="0" err="1"/>
              <a:t>external</a:t>
            </a:r>
            <a:r>
              <a:rPr lang="ko-KR" altLang="ko-KR" sz="1000" dirty="0"/>
              <a:t> </a:t>
            </a:r>
            <a:r>
              <a:rPr lang="ko-KR" altLang="ko-KR" sz="1000" dirty="0" err="1"/>
              <a:t>control</a:t>
            </a:r>
            <a:r>
              <a:rPr lang="ko-KR" altLang="ko-KR" sz="1000" dirty="0"/>
              <a:t> </a:t>
            </a:r>
            <a:r>
              <a:rPr lang="ko-KR" altLang="ko-KR" sz="1000" dirty="0" err="1"/>
              <a:t>or</a:t>
            </a:r>
            <a:r>
              <a:rPr lang="ko-KR" altLang="ko-KR" sz="1000" dirty="0"/>
              <a:t> </a:t>
            </a:r>
            <a:r>
              <a:rPr lang="ko-KR" altLang="ko-KR" sz="1000" dirty="0" err="1"/>
              <a:t>influence</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self-governance</a:t>
            </a:r>
            <a:r>
              <a:rPr lang="ko-KR" altLang="ko-KR" sz="1000" dirty="0"/>
              <a:t> </a:t>
            </a:r>
            <a:r>
              <a:rPr lang="ko-KR" altLang="ko-KR" sz="1000" dirty="0" err="1"/>
              <a:t>or</a:t>
            </a:r>
            <a:r>
              <a:rPr lang="ko-KR" altLang="ko-KR" sz="1000" dirty="0"/>
              <a:t> </a:t>
            </a:r>
            <a:r>
              <a:rPr lang="ko-KR" altLang="ko-KR" sz="1000" dirty="0" err="1"/>
              <a:t>self-direction</a:t>
            </a:r>
            <a:r>
              <a:rPr lang="ko-KR" altLang="ko-KR" sz="1000" dirty="0"/>
              <a:t>.</a:t>
            </a:r>
            <a:r>
              <a:rPr lang="en-US" altLang="ko-KR" sz="1000" dirty="0"/>
              <a:t>    </a:t>
            </a:r>
            <a:r>
              <a:rPr lang="en-US" altLang="ko-KR" dirty="0"/>
              <a:t>Car</a:t>
            </a:r>
          </a:p>
          <a:p>
            <a:endParaRPr lang="en-US" altLang="ko-KR" dirty="0"/>
          </a:p>
          <a:p>
            <a:r>
              <a:rPr lang="ko-KR" altLang="en-US" b="1" dirty="0"/>
              <a:t>“</a:t>
            </a:r>
            <a:r>
              <a:rPr lang="en-US" altLang="ko-KR" b="1" dirty="0"/>
              <a:t>A</a:t>
            </a:r>
            <a:r>
              <a:rPr lang="ko-KR" altLang="ko-KR" b="1" dirty="0" err="1"/>
              <a:t>utomatically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a</a:t>
            </a:r>
            <a:r>
              <a:rPr lang="ko-KR" altLang="ko-KR" sz="1000" dirty="0"/>
              <a:t> </a:t>
            </a:r>
            <a:r>
              <a:rPr lang="ko-KR" altLang="ko-KR" sz="1000" dirty="0" err="1"/>
              <a:t>process</a:t>
            </a:r>
            <a:r>
              <a:rPr lang="ko-KR" altLang="ko-KR" sz="1000" dirty="0"/>
              <a:t> </a:t>
            </a:r>
            <a:r>
              <a:rPr lang="ko-KR" altLang="ko-KR" sz="1000" dirty="0" err="1"/>
              <a:t>or</a:t>
            </a:r>
            <a:r>
              <a:rPr lang="ko-KR" altLang="ko-KR" sz="1000" dirty="0"/>
              <a:t> </a:t>
            </a:r>
            <a:r>
              <a:rPr lang="ko-KR" altLang="ko-KR" sz="1000" dirty="0" err="1"/>
              <a:t>action</a:t>
            </a:r>
            <a:r>
              <a:rPr lang="ko-KR" altLang="ko-KR" sz="1000" dirty="0"/>
              <a:t> </a:t>
            </a:r>
            <a:r>
              <a:rPr lang="ko-KR" altLang="ko-KR" sz="1000" dirty="0" err="1"/>
              <a:t>that</a:t>
            </a:r>
            <a:r>
              <a:rPr lang="ko-KR" altLang="ko-KR" sz="1000" dirty="0"/>
              <a:t> </a:t>
            </a:r>
            <a:r>
              <a:rPr lang="ko-KR" altLang="ko-KR" sz="1000" dirty="0" err="1"/>
              <a:t>occurs</a:t>
            </a:r>
            <a:r>
              <a:rPr lang="ko-KR" altLang="ko-KR" sz="1000" dirty="0"/>
              <a:t> </a:t>
            </a:r>
            <a:r>
              <a:rPr lang="ko-KR" altLang="ko-KR" sz="1000" dirty="0" err="1"/>
              <a:t>without</a:t>
            </a:r>
            <a:r>
              <a:rPr lang="ko-KR" altLang="ko-KR" sz="1000" dirty="0"/>
              <a:t> </a:t>
            </a:r>
            <a:r>
              <a:rPr lang="ko-KR" altLang="ko-KR" sz="1000" dirty="0" err="1"/>
              <a:t>manual</a:t>
            </a:r>
            <a:r>
              <a:rPr lang="ko-KR" altLang="ko-KR" sz="1000" dirty="0"/>
              <a:t> </a:t>
            </a:r>
            <a:r>
              <a:rPr lang="ko-KR" altLang="ko-KR" sz="1000" dirty="0" err="1"/>
              <a:t>intervention</a:t>
            </a:r>
            <a:r>
              <a:rPr lang="ko-KR" altLang="ko-KR" sz="1000" dirty="0"/>
              <a:t> </a:t>
            </a:r>
            <a:r>
              <a:rPr lang="ko-KR" altLang="ko-KR" sz="1000" dirty="0" err="1"/>
              <a:t>or</a:t>
            </a:r>
            <a:r>
              <a:rPr lang="ko-KR" altLang="ko-KR" sz="1000" dirty="0"/>
              <a:t> </a:t>
            </a:r>
            <a:r>
              <a:rPr lang="ko-KR" altLang="ko-KR" sz="1000" dirty="0" err="1"/>
              <a:t>human</a:t>
            </a:r>
            <a:r>
              <a:rPr lang="ko-KR" altLang="ko-KR" sz="1000" dirty="0"/>
              <a:t> </a:t>
            </a:r>
            <a:r>
              <a:rPr lang="ko-KR" altLang="ko-KR" sz="1000" dirty="0" err="1"/>
              <a:t>effort</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the</a:t>
            </a:r>
            <a:r>
              <a:rPr lang="ko-KR" altLang="ko-KR" sz="1000" dirty="0"/>
              <a:t> </a:t>
            </a:r>
            <a:r>
              <a:rPr lang="ko-KR" altLang="ko-KR" sz="1000" dirty="0" err="1"/>
              <a:t>use</a:t>
            </a:r>
            <a:r>
              <a:rPr lang="ko-KR" altLang="ko-KR" sz="1000" dirty="0"/>
              <a:t> of </a:t>
            </a:r>
            <a:r>
              <a:rPr lang="ko-KR" altLang="ko-KR" sz="1000" dirty="0" err="1"/>
              <a:t>mechanisms</a:t>
            </a:r>
            <a:r>
              <a:rPr lang="ko-KR" altLang="ko-KR" sz="1000" dirty="0"/>
              <a:t>, </a:t>
            </a:r>
            <a:r>
              <a:rPr lang="ko-KR" altLang="ko-KR" sz="1000" dirty="0" err="1"/>
              <a:t>sensors</a:t>
            </a:r>
            <a:r>
              <a:rPr lang="ko-KR" altLang="ko-KR" sz="1000" dirty="0"/>
              <a:t>, </a:t>
            </a:r>
            <a:r>
              <a:rPr lang="ko-KR" altLang="ko-KR" sz="1000" dirty="0" err="1"/>
              <a:t>or</a:t>
            </a:r>
            <a:r>
              <a:rPr lang="ko-KR" altLang="ko-KR" sz="1000" dirty="0"/>
              <a:t> </a:t>
            </a:r>
            <a:r>
              <a:rPr lang="ko-KR" altLang="ko-KR" sz="1000" u="sng" dirty="0" err="1"/>
              <a:t>predefined</a:t>
            </a:r>
            <a:r>
              <a:rPr lang="ko-KR" altLang="ko-KR" sz="1000" u="sng" dirty="0"/>
              <a:t> </a:t>
            </a:r>
            <a:r>
              <a:rPr lang="ko-KR" altLang="ko-KR" sz="1000" u="sng" dirty="0" err="1"/>
              <a:t>rules</a:t>
            </a:r>
            <a:r>
              <a:rPr lang="ko-KR" altLang="ko-KR" sz="1000" u="sng" dirty="0"/>
              <a:t> </a:t>
            </a:r>
            <a:r>
              <a:rPr lang="ko-KR" altLang="ko-KR" sz="1000" u="sng" dirty="0" err="1"/>
              <a:t>to</a:t>
            </a:r>
            <a:r>
              <a:rPr lang="ko-KR" altLang="ko-KR" sz="1000" u="sng" dirty="0"/>
              <a:t> </a:t>
            </a:r>
            <a:r>
              <a:rPr lang="ko-KR" altLang="ko-KR" sz="1000" u="sng" dirty="0" err="1"/>
              <a:t>perform</a:t>
            </a:r>
            <a:r>
              <a:rPr lang="ko-KR" altLang="ko-KR" sz="1000" u="sng" dirty="0"/>
              <a:t> </a:t>
            </a:r>
            <a:r>
              <a:rPr lang="ko-KR" altLang="ko-KR" sz="1000" u="sng" dirty="0" err="1"/>
              <a:t>tasks</a:t>
            </a:r>
            <a:r>
              <a:rPr lang="ko-KR" altLang="ko-KR" sz="1000" dirty="0"/>
              <a:t> </a:t>
            </a:r>
            <a:r>
              <a:rPr lang="ko-KR" altLang="ko-KR" sz="1000" dirty="0" err="1"/>
              <a:t>or</a:t>
            </a:r>
            <a:r>
              <a:rPr lang="ko-KR" altLang="ko-KR" sz="1000" dirty="0"/>
              <a:t> </a:t>
            </a:r>
            <a:r>
              <a:rPr lang="ko-KR" altLang="ko-KR" sz="1000" dirty="0" err="1"/>
              <a:t>execute</a:t>
            </a:r>
            <a:r>
              <a:rPr lang="ko-KR" altLang="ko-KR" sz="1000" dirty="0"/>
              <a:t> </a:t>
            </a:r>
            <a:r>
              <a:rPr lang="ko-KR" altLang="ko-KR" sz="1000" dirty="0" err="1"/>
              <a:t>actions</a:t>
            </a:r>
            <a:r>
              <a:rPr lang="ko-KR" altLang="ko-KR" sz="1000" dirty="0"/>
              <a:t>.</a:t>
            </a:r>
            <a:r>
              <a:rPr lang="en-US" altLang="ko-KR" sz="1000" dirty="0"/>
              <a:t> </a:t>
            </a:r>
            <a:r>
              <a:rPr lang="ko-KR" altLang="ko-KR" dirty="0" err="1"/>
              <a:t>automatic</a:t>
            </a:r>
            <a:r>
              <a:rPr lang="ko-KR" altLang="ko-KR" dirty="0"/>
              <a:t> </a:t>
            </a:r>
            <a:r>
              <a:rPr lang="ko-KR" altLang="ko-KR" dirty="0" err="1"/>
              <a:t>washing</a:t>
            </a:r>
            <a:r>
              <a:rPr lang="ko-KR" altLang="ko-KR" dirty="0"/>
              <a:t> </a:t>
            </a:r>
            <a:r>
              <a:rPr lang="ko-KR" altLang="ko-KR" dirty="0" err="1"/>
              <a:t>machine</a:t>
            </a:r>
            <a:endParaRPr lang="ko-KR" altLang="en-US" dirty="0"/>
          </a:p>
        </p:txBody>
      </p:sp>
    </p:spTree>
    <p:extLst>
      <p:ext uri="{BB962C8B-B14F-4D97-AF65-F5344CB8AC3E}">
        <p14:creationId xmlns:p14="http://schemas.microsoft.com/office/powerpoint/2010/main" val="1420408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차바 &#10;0 emergence &#10;창발(創發)또는 떠오름 현상은 하위 계층(구성 요식에는 없는 특성이나 &#10;행동이 상위 계층(전체 구조)에서 자발적으로 돌연히 출현하는 현상이다. &#10;또한 불시에 솟아나는 특성을 창발성(emergent property) 또는 이머전 &#10;스(emergence)라고도 부른다. 자기조식화 현상, 복잡계 과학과 관련이 &#10;깊다.” &#10;한국어 위귀택과에시 인용 ">
            <a:extLst>
              <a:ext uri="{FF2B5EF4-FFF2-40B4-BE49-F238E27FC236}">
                <a16:creationId xmlns:a16="http://schemas.microsoft.com/office/drawing/2014/main" id="{06F6C1ED-A83C-4632-AC3F-D3F043811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445" y="480270"/>
            <a:ext cx="6076950" cy="340995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AABFE79-0F16-44B4-8648-79B24C263BD1}"/>
              </a:ext>
            </a:extLst>
          </p:cNvPr>
          <p:cNvSpPr/>
          <p:nvPr/>
        </p:nvSpPr>
        <p:spPr>
          <a:xfrm>
            <a:off x="2425816" y="5933990"/>
            <a:ext cx="7340367" cy="700192"/>
          </a:xfrm>
          <a:prstGeom prst="rect">
            <a:avLst/>
          </a:prstGeom>
        </p:spPr>
        <p:txBody>
          <a:bodyPr wrap="square">
            <a:spAutoFit/>
          </a:bodyPr>
          <a:lstStyle/>
          <a:p>
            <a:pPr marL="342900" marR="0">
              <a:spcBef>
                <a:spcPts val="0"/>
              </a:spcBef>
              <a:spcAft>
                <a:spcPts val="0"/>
              </a:spcAft>
            </a:pPr>
            <a:r>
              <a:rPr lang="ko-KR" altLang="ko-KR" sz="1050" dirty="0" err="1">
                <a:solidFill>
                  <a:srgbClr val="111111"/>
                </a:solidFill>
                <a:ea typeface="Arial" panose="020B0604020202020204" pitchFamily="34" charset="0"/>
              </a:rPr>
              <a:t>Emergent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properties</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arise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when</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the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interaction</a:t>
            </a:r>
            <a:r>
              <a:rPr lang="ko-KR" altLang="ko-KR" sz="1050" dirty="0">
                <a:solidFill>
                  <a:srgbClr val="111111"/>
                </a:solidFill>
                <a:ea typeface="Arial" panose="020B0604020202020204" pitchFamily="34" charset="0"/>
              </a:rPr>
              <a:t> of </a:t>
            </a:r>
            <a:r>
              <a:rPr lang="ko-KR" altLang="ko-KR" sz="1050" dirty="0" err="1">
                <a:solidFill>
                  <a:srgbClr val="111111"/>
                </a:solidFill>
                <a:ea typeface="Arial" panose="020B0604020202020204" pitchFamily="34" charset="0"/>
              </a:rPr>
              <a:t>individual</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component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produce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new</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functions</a:t>
            </a:r>
            <a:endParaRPr lang="ko-KR" altLang="ko-KR" sz="1050" dirty="0">
              <a:solidFill>
                <a:srgbClr val="111111"/>
              </a:solidFill>
              <a:ea typeface="Arial" panose="020B0604020202020204" pitchFamily="34" charset="0"/>
            </a:endParaRPr>
          </a:p>
          <a:p>
            <a:pPr marL="342900" fontAlgn="ctr">
              <a:buFont typeface="Arial" panose="020B0604020202020204" pitchFamily="34" charset="0"/>
              <a:buChar char="•"/>
            </a:pPr>
            <a:r>
              <a:rPr lang="ko-KR" altLang="ko-KR" sz="1050" i="1" dirty="0">
                <a:solidFill>
                  <a:srgbClr val="111111"/>
                </a:solidFill>
                <a:ea typeface="Arial" panose="020B0604020202020204" pitchFamily="34" charset="0"/>
              </a:rPr>
              <a:t>"The </a:t>
            </a:r>
            <a:r>
              <a:rPr lang="ko-KR" altLang="ko-KR" sz="1050" i="1" dirty="0" err="1">
                <a:solidFill>
                  <a:srgbClr val="111111"/>
                </a:solidFill>
                <a:ea typeface="Arial" panose="020B0604020202020204" pitchFamily="34" charset="0"/>
              </a:rPr>
              <a:t>whole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is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greater</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than</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sum</a:t>
            </a:r>
            <a:r>
              <a:rPr lang="ko-KR" altLang="ko-KR" sz="1050" i="1" dirty="0">
                <a:solidFill>
                  <a:srgbClr val="111111"/>
                </a:solidFill>
                <a:ea typeface="Arial" panose="020B0604020202020204" pitchFamily="34" charset="0"/>
              </a:rPr>
              <a:t> of </a:t>
            </a:r>
            <a:r>
              <a:rPr lang="ko-KR" altLang="ko-KR" sz="1050" i="1" dirty="0" err="1">
                <a:solidFill>
                  <a:srgbClr val="111111"/>
                </a:solidFill>
                <a:ea typeface="Arial" panose="020B0604020202020204" pitchFamily="34" charset="0"/>
              </a:rPr>
              <a:t>its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parts</a:t>
            </a:r>
            <a:r>
              <a:rPr lang="ko-KR" altLang="ko-KR" sz="1050" i="1" dirty="0">
                <a:solidFill>
                  <a:srgbClr val="111111"/>
                </a:solidFill>
                <a:ea typeface="Arial" panose="020B0604020202020204" pitchFamily="34" charset="0"/>
              </a:rPr>
              <a:t>”</a:t>
            </a:r>
            <a:r>
              <a:rPr lang="ko-KR" altLang="ko-KR" sz="1050" dirty="0">
                <a:solidFill>
                  <a:srgbClr val="111111"/>
                </a:solidFill>
                <a:ea typeface="Arial" panose="020B0604020202020204" pitchFamily="34" charset="0"/>
              </a:rPr>
              <a:t> – </a:t>
            </a:r>
            <a:r>
              <a:rPr lang="ko-KR" altLang="ko-KR" sz="1050" dirty="0" err="1">
                <a:solidFill>
                  <a:srgbClr val="111111"/>
                </a:solidFill>
                <a:ea typeface="Arial" panose="020B0604020202020204" pitchFamily="34" charset="0"/>
              </a:rPr>
              <a:t>Aristotle</a:t>
            </a:r>
            <a:endParaRPr lang="ko-KR" altLang="ko-KR" sz="1000" dirty="0">
              <a:solidFill>
                <a:srgbClr val="111111"/>
              </a:solidFill>
              <a:ea typeface="Calibri" panose="020F0502020204030204" pitchFamily="34" charset="0"/>
            </a:endParaRPr>
          </a:p>
          <a:p>
            <a:pPr marL="342900" marR="0">
              <a:spcBef>
                <a:spcPts val="0"/>
              </a:spcBef>
              <a:spcAft>
                <a:spcPts val="0"/>
              </a:spcAft>
            </a:pPr>
            <a:r>
              <a:rPr lang="en-US" altLang="ko-KR" sz="1000" dirty="0">
                <a:ea typeface="Calibri" panose="020F0502020204030204" pitchFamily="34" charset="0"/>
              </a:rPr>
              <a:t> </a:t>
            </a:r>
          </a:p>
          <a:p>
            <a:r>
              <a:rPr lang="ko-KR" altLang="ko-KR" sz="700" i="1" dirty="0">
                <a:solidFill>
                  <a:srgbClr val="595959"/>
                </a:solidFill>
                <a:ea typeface="Malgun Gothic" panose="020B0503020000020004" pitchFamily="50" charset="-127"/>
              </a:rPr>
              <a:t>출처</a:t>
            </a:r>
            <a:r>
              <a:rPr lang="ko-KR" altLang="ko-KR" sz="700" i="1" dirty="0">
                <a:solidFill>
                  <a:srgbClr val="595959"/>
                </a:solidFill>
                <a:ea typeface="Calibri" panose="020F0502020204030204" pitchFamily="34" charset="0"/>
              </a:rPr>
              <a:t>: &lt;</a:t>
            </a:r>
            <a:r>
              <a:rPr lang="ko-KR" altLang="ko-KR" sz="700" i="1" dirty="0">
                <a:solidFill>
                  <a:srgbClr val="595959"/>
                </a:solidFill>
                <a:ea typeface="Calibri" panose="020F0502020204030204" pitchFamily="34" charset="0"/>
                <a:hlinkClick r:id="rId3"/>
              </a:rPr>
              <a:t>https://ib.bioninja.com.au/standard-level/topic-1-cell-biology/11-introduction-to-cells/emergent-properties.html</a:t>
            </a:r>
            <a:r>
              <a:rPr lang="ko-KR" altLang="ko-KR" sz="700" i="1" dirty="0">
                <a:solidFill>
                  <a:srgbClr val="595959"/>
                </a:solidFill>
                <a:ea typeface="Calibri" panose="020F0502020204030204" pitchFamily="34" charset="0"/>
              </a:rPr>
              <a:t>&gt; </a:t>
            </a:r>
            <a:endParaRPr lang="ko-KR" altLang="ko-KR" sz="1000" dirty="0">
              <a:effectLst/>
              <a:ea typeface="Calibri" panose="020F0502020204030204" pitchFamily="34" charset="0"/>
            </a:endParaRPr>
          </a:p>
        </p:txBody>
      </p:sp>
      <p:pic>
        <p:nvPicPr>
          <p:cNvPr id="6" name="그림 5">
            <a:extLst>
              <a:ext uri="{FF2B5EF4-FFF2-40B4-BE49-F238E27FC236}">
                <a16:creationId xmlns:a16="http://schemas.microsoft.com/office/drawing/2014/main" id="{B7B4AEBC-0390-439F-B8D2-CD41374839E8}"/>
              </a:ext>
            </a:extLst>
          </p:cNvPr>
          <p:cNvPicPr>
            <a:picLocks noChangeAspect="1"/>
          </p:cNvPicPr>
          <p:nvPr/>
        </p:nvPicPr>
        <p:blipFill>
          <a:blip r:embed="rId4"/>
          <a:stretch>
            <a:fillRect/>
          </a:stretch>
        </p:blipFill>
        <p:spPr>
          <a:xfrm>
            <a:off x="4469745" y="3829662"/>
            <a:ext cx="2800350" cy="1581150"/>
          </a:xfrm>
          <a:prstGeom prst="rect">
            <a:avLst/>
          </a:prstGeom>
        </p:spPr>
      </p:pic>
    </p:spTree>
    <p:extLst>
      <p:ext uri="{BB962C8B-B14F-4D97-AF65-F5344CB8AC3E}">
        <p14:creationId xmlns:p14="http://schemas.microsoft.com/office/powerpoint/2010/main" val="1684445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ergen Propaty &#10;Behavior of Ant &#10;Colonies &#10;Consciousness &#10;Chemical Reactions &#10;Therrnodynamic &#10;Characteristics of &#10;Cities &#10;Diversity of &#10;Ecosysterns &#10;Behavior of Microbial &#10;Communities &#10;Function of Biological &#10;Molecules &#10;Social Phenornena &#10;Creation of &#10;Indvidual ants rave limited capacity for complex tasks, but the entire &#10;colony can perform surprisingly complex tasks. This group behavior can &#10;be sæn as an example of emergent properties. &#10;Indvidual neurons dorft contain complex information or ernotions, but &#10;rnany neurons working can generate complex emcRions_ This is &#10;an example of ernergelt properties in the human brain. &#10;The products of chemical reactions sometimes have a greater effect than a &#10;simple sum of the individual components, which is an example of &#10;errergent promies_ &#10;Therrnodynamic systems are examples of where new properties errage &#10;due to complex interactions between the comw-ænts_ &#10;Cities demonstrate several emergent properties due to the complex &#10;interactions of people _ &#10;The divåsity and complexity of ecosystems that canncn be explained by &#10;the characteristics of individual species alone is an example of exagent &#10;properties. &#10;The complex behavior pattems of microbial corrmunities that cant &#10;understood by individual microbes alone are examples of exagent &#10;properties. &#10;The complex functions of biological molecules, which cant be understood &#10;at the level of individual atoms or molecules are examples of exagent &#10;properties. &#10;Complex social phenornena that cant be explained individual human &#10;behaviors alone are examples of emergent properties. &#10;The creation of new that's more than just the sum of individual &#10;pieces of information is an example of energent properties. ">
            <a:extLst>
              <a:ext uri="{FF2B5EF4-FFF2-40B4-BE49-F238E27FC236}">
                <a16:creationId xmlns:a16="http://schemas.microsoft.com/office/drawing/2014/main" id="{BBAA482E-B22D-4EA6-8334-12E9250D8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71438"/>
            <a:ext cx="5943600" cy="671512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927B1C3D-CADE-44C3-8D60-DA2F6F533C84}"/>
              </a:ext>
            </a:extLst>
          </p:cNvPr>
          <p:cNvSpPr/>
          <p:nvPr/>
        </p:nvSpPr>
        <p:spPr>
          <a:xfrm>
            <a:off x="159391" y="271422"/>
            <a:ext cx="2860646" cy="954107"/>
          </a:xfrm>
          <a:prstGeom prst="rect">
            <a:avLst/>
          </a:prstGeom>
        </p:spPr>
        <p:txBody>
          <a:bodyPr wrap="square">
            <a:spAutoFit/>
          </a:bodyPr>
          <a:lstStyle/>
          <a:p>
            <a:pPr marL="342900" marR="0">
              <a:spcBef>
                <a:spcPts val="0"/>
              </a:spcBef>
              <a:spcAft>
                <a:spcPts val="0"/>
              </a:spcAft>
            </a:pPr>
            <a:r>
              <a:rPr lang="ko-KR" altLang="ko-KR" sz="2800" dirty="0" err="1">
                <a:solidFill>
                  <a:srgbClr val="111111"/>
                </a:solidFill>
                <a:ea typeface="Arial" panose="020B0604020202020204" pitchFamily="34" charset="0"/>
              </a:rPr>
              <a:t>Emergent</a:t>
            </a:r>
            <a:r>
              <a:rPr lang="ko-KR" altLang="ko-KR" sz="2800" dirty="0">
                <a:solidFill>
                  <a:srgbClr val="111111"/>
                </a:solidFill>
                <a:ea typeface="Arial" panose="020B0604020202020204" pitchFamily="34" charset="0"/>
              </a:rPr>
              <a:t> </a:t>
            </a:r>
            <a:r>
              <a:rPr lang="ko-KR" altLang="ko-KR" sz="2800" dirty="0" err="1">
                <a:solidFill>
                  <a:srgbClr val="111111"/>
                </a:solidFill>
                <a:ea typeface="Arial" panose="020B0604020202020204" pitchFamily="34" charset="0"/>
              </a:rPr>
              <a:t>properties</a:t>
            </a:r>
            <a:endParaRPr lang="ko-KR" altLang="ko-KR" sz="2400" dirty="0">
              <a:effectLst/>
              <a:ea typeface="Calibri" panose="020F0502020204030204" pitchFamily="34" charset="0"/>
            </a:endParaRPr>
          </a:p>
        </p:txBody>
      </p:sp>
      <p:graphicFrame>
        <p:nvGraphicFramePr>
          <p:cNvPr id="4" name="표 3">
            <a:extLst>
              <a:ext uri="{FF2B5EF4-FFF2-40B4-BE49-F238E27FC236}">
                <a16:creationId xmlns:a16="http://schemas.microsoft.com/office/drawing/2014/main" id="{F3CBD794-F790-4F2E-8A3C-9A72746B095B}"/>
              </a:ext>
            </a:extLst>
          </p:cNvPr>
          <p:cNvGraphicFramePr>
            <a:graphicFrameLocks noGrp="1"/>
          </p:cNvGraphicFramePr>
          <p:nvPr>
            <p:extLst>
              <p:ext uri="{D42A27DB-BD31-4B8C-83A1-F6EECF244321}">
                <p14:modId xmlns:p14="http://schemas.microsoft.com/office/powerpoint/2010/main" val="795873883"/>
              </p:ext>
            </p:extLst>
          </p:nvPr>
        </p:nvGraphicFramePr>
        <p:xfrm>
          <a:off x="9303391" y="271422"/>
          <a:ext cx="2650921" cy="6231675"/>
        </p:xfrm>
        <a:graphic>
          <a:graphicData uri="http://schemas.openxmlformats.org/drawingml/2006/table">
            <a:tbl>
              <a:tblPr/>
              <a:tblGrid>
                <a:gridCol w="1073791">
                  <a:extLst>
                    <a:ext uri="{9D8B030D-6E8A-4147-A177-3AD203B41FA5}">
                      <a16:colId xmlns:a16="http://schemas.microsoft.com/office/drawing/2014/main" val="1176463161"/>
                    </a:ext>
                  </a:extLst>
                </a:gridCol>
                <a:gridCol w="1577130">
                  <a:extLst>
                    <a:ext uri="{9D8B030D-6E8A-4147-A177-3AD203B41FA5}">
                      <a16:colId xmlns:a16="http://schemas.microsoft.com/office/drawing/2014/main" val="601757919"/>
                    </a:ext>
                  </a:extLst>
                </a:gridCol>
              </a:tblGrid>
              <a:tr h="342535">
                <a:tc>
                  <a:txBody>
                    <a:bodyPr/>
                    <a:lstStyle/>
                    <a:p>
                      <a:pPr marL="0" marR="0" fontAlgn="t">
                        <a:spcBef>
                          <a:spcPts val="0"/>
                        </a:spcBef>
                        <a:spcAft>
                          <a:spcPts val="0"/>
                        </a:spcAft>
                      </a:pPr>
                      <a:r>
                        <a:rPr lang="en-US" sz="800">
                          <a:effectLst/>
                          <a:ea typeface="Calibri" panose="020F0502020204030204" pitchFamily="34" charset="0"/>
                        </a:rPr>
                        <a:t>Emergent properties </a:t>
                      </a:r>
                      <a:r>
                        <a:rPr lang="ko-KR" sz="800">
                          <a:effectLst/>
                          <a:ea typeface="맑은 고딕" panose="020B0503020000020004" pitchFamily="50" charset="-127"/>
                        </a:rPr>
                        <a:t>창발성</a:t>
                      </a:r>
                      <a:endParaRPr lang="ko-KR" sz="800">
                        <a:effectLst/>
                      </a:endParaRP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설명</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35381593"/>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개미 군집의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개개의 개미는 복잡한 작업을 수행하는 능력이 제한적이지만, 전체 개미 군집은 놀랍도록 복잡한 작업을 수행한다. 이러한 집단 행동은 에머전트 속성의 한 예시로 볼 수 있다[1]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9955639"/>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인간의 의식</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뉴런에는 복잡한 </a:t>
                      </a:r>
                      <a:r>
                        <a:rPr lang="ko-KR" sz="900" dirty="0">
                          <a:solidFill>
                            <a:srgbClr val="000000"/>
                          </a:solidFill>
                          <a:effectLst/>
                          <a:ea typeface="맑은 고딕" panose="020B0503020000020004" pitchFamily="50" charset="-127"/>
                        </a:rPr>
                        <a:t>정보나 감정이 담겨 있지 않지만,</a:t>
                      </a:r>
                      <a:r>
                        <a:rPr lang="ko-KR" sz="800" dirty="0">
                          <a:solidFill>
                            <a:srgbClr val="000000"/>
                          </a:solidFill>
                          <a:effectLst/>
                          <a:ea typeface="맑은 고딕" panose="020B0503020000020004" pitchFamily="50" charset="-127"/>
                        </a:rPr>
                        <a:t> 수많은 뉴런이 협력하여 복잡한 감정을 생성하는 것이 가능하다. 이는 인간 두뇌에서의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9586643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화학 반응</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화학 반응의 결과물은 때때로 개별 성분의 단순한 합보다 큰 영향을 미치며, 이는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9083501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시스템은 각 구성 요소간 복잡한 상호 작용으로 인해 새로운 속성이 나타나는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0323695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도시의 특성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도시는 사람들의 복잡한 상호 작용으로 인해 여러 가지 에머전트 속성을 보인다[1][3]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7670316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생태계의 다양성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종의 특성만으로는 설명할 수 없는 생태계의 다양성과 복잡성은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582800"/>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미생물 집단의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미생물만으로는 이해할 수 없는 미생물 집단의 복잡한 행동 패턴은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78608594"/>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생체 분자의 기능</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원자나 분자 단위로는 이해할 수 없는 생체 분자의 복잡한 기능은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71437526"/>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사회 현상</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사람의 행동만으로는 설명할 수 없는 복잡한 사회 현상은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9262065"/>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지식의 창출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정보 조각들의 집합이 단순히 더해진 것 이상의 새로운 지식을 창출하는 것은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예시다[2]</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3282081"/>
                  </a:ext>
                </a:extLst>
              </a:tr>
            </a:tbl>
          </a:graphicData>
        </a:graphic>
      </p:graphicFrame>
    </p:spTree>
    <p:extLst>
      <p:ext uri="{BB962C8B-B14F-4D97-AF65-F5344CB8AC3E}">
        <p14:creationId xmlns:p14="http://schemas.microsoft.com/office/powerpoint/2010/main" val="2397310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1780AD-239D-46AF-BD81-1040D993EB71}"/>
              </a:ext>
            </a:extLst>
          </p:cNvPr>
          <p:cNvSpPr>
            <a:spLocks noGrp="1"/>
          </p:cNvSpPr>
          <p:nvPr>
            <p:ph type="title"/>
          </p:nvPr>
        </p:nvSpPr>
        <p:spPr/>
        <p:txBody>
          <a:bodyPr/>
          <a:lstStyle/>
          <a:p>
            <a:r>
              <a:rPr lang="en-US" altLang="ko-KR" dirty="0"/>
              <a:t>Intelligence</a:t>
            </a:r>
            <a:endParaRPr lang="ko-KR" altLang="en-US" dirty="0"/>
          </a:p>
        </p:txBody>
      </p:sp>
      <p:sp>
        <p:nvSpPr>
          <p:cNvPr id="3" name="내용 개체 틀 2">
            <a:extLst>
              <a:ext uri="{FF2B5EF4-FFF2-40B4-BE49-F238E27FC236}">
                <a16:creationId xmlns:a16="http://schemas.microsoft.com/office/drawing/2014/main" id="{CD0B5B49-0CA6-4254-837A-2962086EE8D2}"/>
              </a:ext>
            </a:extLst>
          </p:cNvPr>
          <p:cNvSpPr>
            <a:spLocks noGrp="1"/>
          </p:cNvSpPr>
          <p:nvPr>
            <p:ph idx="1"/>
          </p:nvPr>
        </p:nvSpPr>
        <p:spPr/>
        <p:txBody>
          <a:bodyPr>
            <a:normAutofit fontScale="92500" lnSpcReduction="20000"/>
          </a:bodyPr>
          <a:lstStyle/>
          <a:p>
            <a:r>
              <a:rPr lang="ko-KR" altLang="ko-KR" dirty="0" err="1"/>
              <a:t>An</a:t>
            </a:r>
            <a:r>
              <a:rPr lang="ko-KR" altLang="ko-KR" dirty="0"/>
              <a:t> </a:t>
            </a:r>
            <a:r>
              <a:rPr lang="ko-KR" altLang="ko-KR" dirty="0" err="1"/>
              <a:t>emergent</a:t>
            </a:r>
            <a:r>
              <a:rPr lang="ko-KR" altLang="ko-KR" dirty="0"/>
              <a:t> </a:t>
            </a:r>
            <a:r>
              <a:rPr lang="ko-KR" altLang="ko-KR" dirty="0" err="1"/>
              <a:t>system’s</a:t>
            </a:r>
            <a:r>
              <a:rPr lang="ko-KR" altLang="ko-KR" dirty="0"/>
              <a:t> </a:t>
            </a:r>
            <a:r>
              <a:rPr lang="ko-KR" altLang="ko-KR" dirty="0" err="1"/>
              <a:t>ability</a:t>
            </a:r>
            <a:endParaRPr lang="en-US" altLang="ko-KR" dirty="0"/>
          </a:p>
          <a:p>
            <a:pPr marL="0" indent="0">
              <a:buNone/>
            </a:pPr>
            <a:r>
              <a:rPr lang="ko-KR" altLang="ko-KR" dirty="0"/>
              <a:t> </a:t>
            </a:r>
          </a:p>
          <a:p>
            <a:pPr lvl="1"/>
            <a:r>
              <a:rPr lang="ko-KR" altLang="ko-KR" sz="1200" dirty="0" err="1"/>
              <a:t>to</a:t>
            </a:r>
            <a:r>
              <a:rPr lang="ko-KR" altLang="ko-KR" sz="1200" dirty="0"/>
              <a:t> </a:t>
            </a:r>
            <a:r>
              <a:rPr lang="ko-KR" altLang="ko-KR" sz="1200" dirty="0" err="1"/>
              <a:t>respond</a:t>
            </a:r>
            <a:r>
              <a:rPr lang="ko-KR" altLang="ko-KR" sz="1200" dirty="0"/>
              <a:t> </a:t>
            </a:r>
            <a:r>
              <a:rPr lang="ko-KR" altLang="ko-KR" sz="1200" dirty="0" err="1"/>
              <a:t>to</a:t>
            </a:r>
            <a:r>
              <a:rPr lang="ko-KR" altLang="ko-KR" sz="1200" dirty="0"/>
              <a:t> </a:t>
            </a:r>
            <a:r>
              <a:rPr lang="ko-KR" altLang="ko-KR" sz="1200" dirty="0" err="1"/>
              <a:t>its</a:t>
            </a:r>
            <a:r>
              <a:rPr lang="ko-KR" altLang="ko-KR" sz="1200" dirty="0"/>
              <a:t> </a:t>
            </a:r>
            <a:r>
              <a:rPr lang="ko-KR" altLang="ko-KR" sz="1200" dirty="0" err="1"/>
              <a:t>environment</a:t>
            </a:r>
            <a:r>
              <a:rPr lang="ko-KR" altLang="ko-KR" sz="1200" dirty="0"/>
              <a:t> </a:t>
            </a:r>
            <a:r>
              <a:rPr lang="ko-KR" altLang="ko-KR" sz="1200" dirty="0" err="1"/>
              <a:t>in</a:t>
            </a:r>
            <a:r>
              <a:rPr lang="ko-KR" altLang="ko-KR" sz="1200" dirty="0"/>
              <a:t> </a:t>
            </a:r>
            <a:r>
              <a:rPr lang="ko-KR" altLang="ko-KR" sz="1200" dirty="0" err="1"/>
              <a:t>order</a:t>
            </a:r>
            <a:r>
              <a:rPr lang="ko-KR" altLang="ko-KR" sz="1200" dirty="0"/>
              <a:t> </a:t>
            </a:r>
            <a:r>
              <a:rPr lang="ko-KR" altLang="ko-KR" sz="1200" dirty="0" err="1"/>
              <a:t>to</a:t>
            </a:r>
            <a:r>
              <a:rPr lang="ko-KR" altLang="ko-KR" sz="1200" dirty="0"/>
              <a:t> </a:t>
            </a:r>
            <a:r>
              <a:rPr lang="ko-KR" altLang="ko-KR" sz="1200" dirty="0" err="1"/>
              <a:t>improve</a:t>
            </a:r>
            <a:r>
              <a:rPr lang="ko-KR" altLang="ko-KR" sz="1200" dirty="0"/>
              <a:t> </a:t>
            </a:r>
            <a:r>
              <a:rPr lang="ko-KR" altLang="ko-KR" sz="1200" dirty="0" err="1"/>
              <a:t>its</a:t>
            </a:r>
            <a:r>
              <a:rPr lang="ko-KR" altLang="ko-KR" sz="1200" dirty="0"/>
              <a:t> </a:t>
            </a:r>
            <a:r>
              <a:rPr lang="ko-KR" altLang="ko-KR" sz="1200" dirty="0" err="1"/>
              <a:t>conditions</a:t>
            </a:r>
            <a:r>
              <a:rPr lang="ko-KR" altLang="ko-KR" sz="1200" dirty="0"/>
              <a:t>, </a:t>
            </a:r>
          </a:p>
          <a:p>
            <a:pPr lvl="1"/>
            <a:r>
              <a:rPr lang="ko-KR" altLang="ko-KR" sz="1200" dirty="0" err="1"/>
              <a:t>perpetuate</a:t>
            </a:r>
            <a:r>
              <a:rPr lang="ko-KR" altLang="ko-KR" sz="1200" dirty="0"/>
              <a:t> </a:t>
            </a:r>
            <a:r>
              <a:rPr lang="ko-KR" altLang="ko-KR" sz="1200" dirty="0" err="1"/>
              <a:t>itself</a:t>
            </a:r>
            <a:r>
              <a:rPr lang="ko-KR" altLang="ko-KR" sz="1200" dirty="0"/>
              <a:t> and </a:t>
            </a:r>
            <a:r>
              <a:rPr lang="ko-KR" altLang="ko-KR" sz="1200" dirty="0" err="1"/>
              <a:t>maximize</a:t>
            </a:r>
            <a:r>
              <a:rPr lang="ko-KR" altLang="ko-KR" sz="1200" dirty="0"/>
              <a:t> </a:t>
            </a:r>
            <a:r>
              <a:rPr lang="ko-KR" altLang="ko-KR" sz="1200" dirty="0" err="1"/>
              <a:t>its</a:t>
            </a:r>
            <a:r>
              <a:rPr lang="ko-KR" altLang="ko-KR" sz="1200" dirty="0"/>
              <a:t> </a:t>
            </a:r>
            <a:r>
              <a:rPr lang="ko-KR" altLang="ko-KR" sz="1200" dirty="0" err="1"/>
              <a:t>future</a:t>
            </a:r>
            <a:r>
              <a:rPr lang="ko-KR" altLang="ko-KR" sz="1200" dirty="0"/>
              <a:t> </a:t>
            </a:r>
            <a:r>
              <a:rPr lang="ko-KR" altLang="ko-KR" sz="1200" dirty="0" err="1"/>
              <a:t>freedom</a:t>
            </a:r>
            <a:r>
              <a:rPr lang="ko-KR" altLang="ko-KR" sz="1200" dirty="0"/>
              <a:t> of </a:t>
            </a:r>
            <a:r>
              <a:rPr lang="ko-KR" altLang="ko-KR" sz="1200" dirty="0" err="1"/>
              <a:t>action</a:t>
            </a:r>
            <a:r>
              <a:rPr lang="ko-KR" altLang="ko-KR" sz="1200"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ko-KR" sz="1100" dirty="0" err="1"/>
              <a:t>In</a:t>
            </a:r>
            <a:r>
              <a:rPr lang="ko-KR" altLang="ko-KR" sz="1100" dirty="0"/>
              <a:t> </a:t>
            </a:r>
            <a:r>
              <a:rPr lang="ko-KR" altLang="ko-KR" sz="1100" dirty="0" err="1"/>
              <a:t>writing</a:t>
            </a:r>
            <a:r>
              <a:rPr lang="ko-KR" altLang="ko-KR" sz="1100" dirty="0"/>
              <a:t> </a:t>
            </a:r>
            <a:r>
              <a:rPr lang="ko-KR" altLang="ko-KR" sz="1100" dirty="0" err="1"/>
              <a:t>my</a:t>
            </a:r>
            <a:r>
              <a:rPr lang="ko-KR" altLang="ko-KR" sz="1100" dirty="0"/>
              <a:t> </a:t>
            </a:r>
            <a:r>
              <a:rPr lang="ko-KR" altLang="ko-KR" sz="1100" dirty="0" err="1"/>
              <a:t>latest</a:t>
            </a:r>
            <a:r>
              <a:rPr lang="ko-KR" altLang="ko-KR" sz="1100" dirty="0"/>
              <a:t> </a:t>
            </a:r>
            <a:r>
              <a:rPr lang="ko-KR" altLang="ko-KR" sz="1100" dirty="0" err="1"/>
              <a:t>book</a:t>
            </a:r>
            <a:r>
              <a:rPr lang="ko-KR" altLang="ko-KR" sz="1100" dirty="0"/>
              <a:t>,</a:t>
            </a:r>
            <a:r>
              <a:rPr lang="x-none" altLang="ko-KR" sz="1100" dirty="0"/>
              <a:t> </a:t>
            </a:r>
            <a:r>
              <a:rPr lang="ko-KR" altLang="ko-KR" sz="1100" dirty="0">
                <a:hlinkClick r:id="rId2"/>
              </a:rPr>
              <a:t>Future </a:t>
            </a:r>
            <a:r>
              <a:rPr lang="ko-KR" altLang="ko-KR" sz="1100" dirty="0" err="1">
                <a:hlinkClick r:id="rId2"/>
              </a:rPr>
              <a:t>Minds</a:t>
            </a:r>
            <a:r>
              <a:rPr lang="ko-KR" altLang="ko-KR" sz="1100" dirty="0">
                <a:hlinkClick r:id="rId2"/>
              </a:rPr>
              <a:t>:</a:t>
            </a:r>
            <a:r>
              <a:rPr lang="x-none" altLang="ko-KR" sz="1100" dirty="0">
                <a:hlinkClick r:id="rId2"/>
              </a:rPr>
              <a:t> </a:t>
            </a:r>
            <a:r>
              <a:rPr lang="ko-KR" altLang="ko-KR" sz="1100" i="1" dirty="0">
                <a:hlinkClick r:id="rId2"/>
              </a:rPr>
              <a:t>The </a:t>
            </a:r>
            <a:r>
              <a:rPr lang="ko-KR" altLang="ko-KR" sz="1100" i="1" dirty="0" err="1">
                <a:hlinkClick r:id="rId2"/>
              </a:rPr>
              <a:t>Rise</a:t>
            </a:r>
            <a:r>
              <a:rPr lang="ko-KR" altLang="ko-KR" sz="1100" i="1" dirty="0">
                <a:hlinkClick r:id="rId2"/>
              </a:rPr>
              <a:t> of </a:t>
            </a:r>
            <a:r>
              <a:rPr lang="ko-KR" altLang="ko-KR" sz="1100" i="1" dirty="0" err="1">
                <a:hlinkClick r:id="rId2"/>
              </a:rPr>
              <a:t>Intelligence</a:t>
            </a:r>
            <a:r>
              <a:rPr lang="ko-KR" altLang="ko-KR" sz="1100" i="1" dirty="0">
                <a:hlinkClick r:id="rId2"/>
              </a:rPr>
              <a:t> </a:t>
            </a:r>
            <a:r>
              <a:rPr lang="ko-KR" altLang="ko-KR" sz="1100" i="1" dirty="0" err="1">
                <a:hlinkClick r:id="rId2"/>
              </a:rPr>
              <a:t>from</a:t>
            </a:r>
            <a:r>
              <a:rPr lang="ko-KR" altLang="ko-KR" sz="1100" i="1" dirty="0">
                <a:hlinkClick r:id="rId2"/>
              </a:rPr>
              <a:t> </a:t>
            </a:r>
            <a:r>
              <a:rPr lang="ko-KR" altLang="ko-KR" sz="1100" i="1" dirty="0" err="1">
                <a:hlinkClick r:id="rId2"/>
              </a:rPr>
              <a:t>the</a:t>
            </a:r>
            <a:r>
              <a:rPr lang="ko-KR" altLang="ko-KR" sz="1100" i="1" dirty="0">
                <a:hlinkClick r:id="rId2"/>
              </a:rPr>
              <a:t> Big </a:t>
            </a:r>
            <a:r>
              <a:rPr lang="ko-KR" altLang="ko-KR" sz="1100" i="1" dirty="0" err="1">
                <a:hlinkClick r:id="rId2"/>
              </a:rPr>
              <a:t>Bang</a:t>
            </a:r>
            <a:r>
              <a:rPr lang="ko-KR" altLang="ko-KR" sz="1100" i="1" dirty="0">
                <a:hlinkClick r:id="rId2"/>
              </a:rPr>
              <a:t> </a:t>
            </a:r>
            <a:r>
              <a:rPr lang="ko-KR" altLang="ko-KR" sz="1100" i="1" dirty="0" err="1">
                <a:hlinkClick r:id="rId2"/>
              </a:rPr>
              <a:t>to</a:t>
            </a:r>
            <a:r>
              <a:rPr lang="ko-KR" altLang="ko-KR" sz="1100" i="1" dirty="0">
                <a:hlinkClick r:id="rId2"/>
              </a:rPr>
              <a:t> </a:t>
            </a:r>
            <a:r>
              <a:rPr lang="ko-KR" altLang="ko-KR" sz="1100" i="1" dirty="0" err="1">
                <a:hlinkClick r:id="rId2"/>
              </a:rPr>
              <a:t>the</a:t>
            </a:r>
            <a:r>
              <a:rPr lang="ko-KR" altLang="ko-KR" sz="1100" i="1" dirty="0">
                <a:hlinkClick r:id="rId2"/>
              </a:rPr>
              <a:t> </a:t>
            </a:r>
            <a:r>
              <a:rPr lang="ko-KR" altLang="ko-KR" sz="1100" i="1" dirty="0" err="1">
                <a:hlinkClick r:id="rId2"/>
              </a:rPr>
              <a:t>End</a:t>
            </a:r>
            <a:r>
              <a:rPr lang="ko-KR" altLang="ko-KR" sz="1100" i="1" dirty="0">
                <a:hlinkClick r:id="rId2"/>
              </a:rPr>
              <a:t> of </a:t>
            </a:r>
            <a:r>
              <a:rPr lang="ko-KR" altLang="ko-KR" sz="1100" i="1" dirty="0" err="1">
                <a:hlinkClick r:id="rId2"/>
              </a:rPr>
              <a:t>the</a:t>
            </a:r>
            <a:r>
              <a:rPr lang="ko-KR" altLang="ko-KR" sz="1100" i="1" dirty="0">
                <a:hlinkClick r:id="rId2"/>
              </a:rPr>
              <a:t> </a:t>
            </a:r>
            <a:r>
              <a:rPr lang="ko-KR" altLang="ko-KR" sz="1100" i="1" dirty="0" err="1">
                <a:hlinkClick r:id="rId2"/>
              </a:rPr>
              <a:t>Universe</a:t>
            </a:r>
            <a:r>
              <a:rPr lang="ko-KR" altLang="ko-KR" sz="1100" dirty="0"/>
              <a:t>, </a:t>
            </a:r>
            <a:r>
              <a:rPr lang="ko-KR" altLang="ko-KR" sz="1100" dirty="0" err="1"/>
              <a:t>it</a:t>
            </a:r>
            <a:r>
              <a:rPr lang="ko-KR" altLang="ko-KR" sz="1100" dirty="0"/>
              <a:t> </a:t>
            </a:r>
            <a:r>
              <a:rPr lang="ko-KR" altLang="ko-KR" sz="1100" dirty="0" err="1"/>
              <a:t>was</a:t>
            </a:r>
            <a:r>
              <a:rPr lang="ko-KR" altLang="ko-KR" sz="1100" dirty="0"/>
              <a:t> </a:t>
            </a:r>
            <a:r>
              <a:rPr lang="ko-KR" altLang="ko-KR" sz="1100" dirty="0" err="1"/>
              <a:t>essential</a:t>
            </a:r>
            <a:r>
              <a:rPr lang="ko-KR" altLang="ko-KR" sz="1100" dirty="0"/>
              <a:t> </a:t>
            </a:r>
            <a:r>
              <a:rPr lang="ko-KR" altLang="ko-KR" sz="1100" dirty="0" err="1"/>
              <a:t>to</a:t>
            </a:r>
            <a:r>
              <a:rPr lang="ko-KR" altLang="ko-KR" sz="1100" dirty="0"/>
              <a:t> </a:t>
            </a:r>
            <a:r>
              <a:rPr lang="ko-KR" altLang="ko-KR" sz="1100" dirty="0" err="1"/>
              <a:t>properly</a:t>
            </a:r>
            <a:r>
              <a:rPr lang="en-US" altLang="ko-KR" sz="1100" dirty="0"/>
              <a:t> </a:t>
            </a:r>
            <a:r>
              <a:rPr lang="ko-KR" altLang="ko-KR" sz="1100" dirty="0" err="1"/>
              <a:t>define</a:t>
            </a:r>
            <a:r>
              <a:rPr lang="x-none" altLang="ko-KR" sz="1100" dirty="0"/>
              <a:t> </a:t>
            </a:r>
            <a:r>
              <a:rPr lang="ko-KR" altLang="ko-KR" sz="1100" i="1" dirty="0" err="1"/>
              <a:t>intelligence</a:t>
            </a:r>
            <a:r>
              <a:rPr lang="x-none" altLang="ko-KR" sz="1100" i="1" dirty="0"/>
              <a:t> </a:t>
            </a:r>
            <a:r>
              <a:rPr lang="ko-KR" altLang="ko-KR" sz="1100" dirty="0" err="1"/>
              <a:t>in</a:t>
            </a:r>
            <a:r>
              <a:rPr lang="ko-KR" altLang="ko-KR" sz="1100" dirty="0"/>
              <a:t> </a:t>
            </a:r>
            <a:r>
              <a:rPr lang="ko-KR" altLang="ko-KR" sz="1100" dirty="0" err="1"/>
              <a:t>an</a:t>
            </a:r>
            <a:r>
              <a:rPr lang="ko-KR" altLang="ko-KR" sz="1100" dirty="0"/>
              <a:t> </a:t>
            </a:r>
            <a:r>
              <a:rPr lang="ko-KR" altLang="ko-KR" sz="1100" dirty="0" err="1"/>
              <a:t>appropriate</a:t>
            </a:r>
            <a:r>
              <a:rPr lang="ko-KR" altLang="ko-KR" sz="1100" dirty="0"/>
              <a:t> </a:t>
            </a:r>
            <a:r>
              <a:rPr lang="ko-KR" altLang="ko-KR" sz="1100" dirty="0" err="1"/>
              <a:t>context</a:t>
            </a:r>
            <a:r>
              <a:rPr lang="ko-KR" altLang="ko-KR" sz="1100" dirty="0"/>
              <a:t>. </a:t>
            </a:r>
            <a:r>
              <a:rPr lang="ko-KR" altLang="ko-KR" sz="1100" b="1" dirty="0" err="1"/>
              <a:t>March</a:t>
            </a:r>
            <a:r>
              <a:rPr lang="ko-KR" altLang="ko-KR" sz="1100" b="1" dirty="0"/>
              <a:t> 17, 2020</a:t>
            </a:r>
            <a:endParaRPr lang="ko-KR" altLang="ko-KR" sz="1100" dirty="0"/>
          </a:p>
          <a:p>
            <a:endParaRPr lang="ko-KR" altLang="en-US" dirty="0"/>
          </a:p>
        </p:txBody>
      </p:sp>
      <p:pic>
        <p:nvPicPr>
          <p:cNvPr id="4098" name="Picture 2" descr="Future Minds: The Rise of Intelligence from the Big Bang to the End of the  Universe: Yonck, Richard: 9781948924382: Amazon.com: Books">
            <a:extLst>
              <a:ext uri="{FF2B5EF4-FFF2-40B4-BE49-F238E27FC236}">
                <a16:creationId xmlns:a16="http://schemas.microsoft.com/office/drawing/2014/main" id="{5870A44C-5796-4334-BD01-03C9CC6D0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083" y="2204207"/>
            <a:ext cx="23114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263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9A9F72-2CCD-4019-B6F0-C604815A0B5D}"/>
              </a:ext>
            </a:extLst>
          </p:cNvPr>
          <p:cNvSpPr>
            <a:spLocks noGrp="1"/>
          </p:cNvSpPr>
          <p:nvPr>
            <p:ph type="title"/>
          </p:nvPr>
        </p:nvSpPr>
        <p:spPr/>
        <p:txBody>
          <a:bodyPr/>
          <a:lstStyle/>
          <a:p>
            <a:r>
              <a:rPr lang="en-US" altLang="ko-KR" dirty="0" err="1"/>
              <a:t>Hallutination</a:t>
            </a:r>
            <a:endParaRPr lang="ko-KR" altLang="en-US" dirty="0"/>
          </a:p>
        </p:txBody>
      </p:sp>
      <p:sp>
        <p:nvSpPr>
          <p:cNvPr id="3" name="내용 개체 틀 2">
            <a:extLst>
              <a:ext uri="{FF2B5EF4-FFF2-40B4-BE49-F238E27FC236}">
                <a16:creationId xmlns:a16="http://schemas.microsoft.com/office/drawing/2014/main" id="{A8505F43-F242-411B-A81A-698D58BBB453}"/>
              </a:ext>
            </a:extLst>
          </p:cNvPr>
          <p:cNvSpPr>
            <a:spLocks noGrp="1"/>
          </p:cNvSpPr>
          <p:nvPr>
            <p:ph idx="1"/>
          </p:nvPr>
        </p:nvSpPr>
        <p:spPr/>
        <p:txBody>
          <a:bodyPr/>
          <a:lstStyle/>
          <a:p>
            <a:r>
              <a:rPr lang="ko-KR" altLang="ko-KR" sz="2400" dirty="0" err="1"/>
              <a:t>An</a:t>
            </a:r>
            <a:r>
              <a:rPr lang="ko-KR" altLang="ko-KR" sz="2400" dirty="0"/>
              <a:t> AI </a:t>
            </a:r>
            <a:r>
              <a:rPr lang="ko-KR" altLang="ko-KR" sz="2400" dirty="0" err="1"/>
              <a:t>hallucination</a:t>
            </a:r>
            <a:r>
              <a:rPr lang="ko-KR" altLang="ko-KR" sz="2400" dirty="0"/>
              <a:t> </a:t>
            </a:r>
            <a:r>
              <a:rPr lang="ko-KR" altLang="ko-KR" sz="2400" dirty="0" err="1"/>
              <a:t>is</a:t>
            </a:r>
            <a:r>
              <a:rPr lang="x-none" altLang="ko-KR" sz="2400" dirty="0"/>
              <a:t> </a:t>
            </a:r>
            <a:r>
              <a:rPr lang="ko-KR" altLang="ko-KR" sz="2400" dirty="0" err="1"/>
              <a:t>when</a:t>
            </a:r>
            <a:r>
              <a:rPr lang="ko-KR" altLang="ko-KR" sz="2400" dirty="0"/>
              <a:t> </a:t>
            </a:r>
            <a:r>
              <a:rPr lang="ko-KR" altLang="ko-KR" sz="2400" dirty="0" err="1"/>
              <a:t>a</a:t>
            </a:r>
            <a:r>
              <a:rPr lang="ko-KR" altLang="ko-KR" sz="2400" dirty="0"/>
              <a:t> </a:t>
            </a:r>
            <a:r>
              <a:rPr lang="x-none" altLang="ko-KR" sz="2400" dirty="0"/>
              <a:t>model</a:t>
            </a:r>
            <a:r>
              <a:rPr lang="ko-KR" altLang="ko-KR" sz="2400" dirty="0"/>
              <a:t> </a:t>
            </a:r>
            <a:r>
              <a:rPr lang="ko-KR" altLang="ko-KR" sz="2400" dirty="0" err="1"/>
              <a:t>generates</a:t>
            </a:r>
            <a:r>
              <a:rPr lang="ko-KR" altLang="ko-KR" sz="2400" dirty="0"/>
              <a:t> </a:t>
            </a:r>
            <a:r>
              <a:rPr lang="ko-KR" altLang="ko-KR" sz="2400" dirty="0" err="1"/>
              <a:t>false</a:t>
            </a:r>
            <a:r>
              <a:rPr lang="ko-KR" altLang="ko-KR" sz="2400" dirty="0"/>
              <a:t> </a:t>
            </a:r>
            <a:r>
              <a:rPr lang="ko-KR" altLang="ko-KR" sz="2400" dirty="0" err="1"/>
              <a:t>information</a:t>
            </a:r>
            <a:r>
              <a:rPr lang="x-none" altLang="ko-KR" sz="2400" dirty="0"/>
              <a:t>.</a:t>
            </a:r>
            <a:endParaRPr lang="ko-KR" altLang="ko-KR" sz="2400" dirty="0"/>
          </a:p>
          <a:p>
            <a:pPr marL="0" indent="0">
              <a:buNone/>
            </a:pPr>
            <a:endParaRPr lang="en-US" altLang="ko-KR" sz="2400" dirty="0"/>
          </a:p>
          <a:p>
            <a:r>
              <a:rPr lang="en-US" altLang="ko-KR" sz="2400" dirty="0"/>
              <a:t>AI </a:t>
            </a:r>
            <a:r>
              <a:rPr lang="ko-KR" altLang="ko-KR" sz="2400" dirty="0"/>
              <a:t>가</a:t>
            </a:r>
            <a:r>
              <a:rPr lang="en-US" altLang="ko-KR" sz="2400" dirty="0"/>
              <a:t> </a:t>
            </a:r>
            <a:r>
              <a:rPr lang="ko-KR" altLang="ko-KR" sz="2400" dirty="0"/>
              <a:t>잘못된</a:t>
            </a:r>
            <a:r>
              <a:rPr lang="en-US" altLang="ko-KR" sz="2400" dirty="0"/>
              <a:t> </a:t>
            </a:r>
            <a:r>
              <a:rPr lang="ko-KR" altLang="ko-KR" sz="2400" dirty="0"/>
              <a:t>정보를</a:t>
            </a:r>
            <a:r>
              <a:rPr lang="en-US" altLang="ko-KR" sz="2400" dirty="0"/>
              <a:t> </a:t>
            </a:r>
            <a:r>
              <a:rPr lang="ko-KR" altLang="ko-KR" sz="2400" dirty="0"/>
              <a:t>그럴듯하게</a:t>
            </a:r>
            <a:r>
              <a:rPr lang="en-US" altLang="ko-KR" sz="2400" dirty="0"/>
              <a:t> </a:t>
            </a:r>
            <a:r>
              <a:rPr lang="ko-KR" altLang="ko-KR" sz="2400" dirty="0"/>
              <a:t>답하는</a:t>
            </a:r>
            <a:r>
              <a:rPr lang="en-US" altLang="ko-KR" sz="2400" dirty="0"/>
              <a:t> </a:t>
            </a:r>
            <a:r>
              <a:rPr lang="ko-KR" altLang="ko-KR" sz="2400" dirty="0"/>
              <a:t>것</a:t>
            </a:r>
            <a:r>
              <a:rPr lang="en-US" altLang="ko-KR" sz="2400" dirty="0"/>
              <a:t>.</a:t>
            </a:r>
          </a:p>
          <a:p>
            <a:endParaRPr lang="ko-KR" altLang="ko-KR" sz="2400" dirty="0"/>
          </a:p>
          <a:p>
            <a:r>
              <a:rPr lang="en-US" altLang="ko-KR" sz="2400" dirty="0"/>
              <a:t>AI </a:t>
            </a:r>
            <a:r>
              <a:rPr lang="ko-KR" altLang="ko-KR" sz="2400" dirty="0"/>
              <a:t>가</a:t>
            </a:r>
            <a:r>
              <a:rPr lang="en-US" altLang="ko-KR" sz="2400" dirty="0"/>
              <a:t> </a:t>
            </a:r>
            <a:r>
              <a:rPr lang="ko-KR" altLang="ko-KR" sz="2400" dirty="0"/>
              <a:t>의도를</a:t>
            </a:r>
            <a:r>
              <a:rPr lang="en-US" altLang="ko-KR" sz="2400" dirty="0"/>
              <a:t> </a:t>
            </a:r>
            <a:r>
              <a:rPr lang="ko-KR" altLang="ko-KR" sz="2400" dirty="0"/>
              <a:t>가질</a:t>
            </a:r>
            <a:r>
              <a:rPr lang="en-US" altLang="ko-KR" sz="2400" dirty="0"/>
              <a:t> </a:t>
            </a:r>
            <a:r>
              <a:rPr lang="ko-KR" altLang="ko-KR" sz="2400" dirty="0"/>
              <a:t>수</a:t>
            </a:r>
            <a:r>
              <a:rPr lang="en-US" altLang="ko-KR" sz="2400" dirty="0"/>
              <a:t> </a:t>
            </a:r>
            <a:r>
              <a:rPr lang="ko-KR" altLang="ko-KR" sz="2400" dirty="0"/>
              <a:t>없으니</a:t>
            </a:r>
            <a:r>
              <a:rPr lang="en-US" altLang="ko-KR" sz="2400" dirty="0"/>
              <a:t>, </a:t>
            </a:r>
            <a:r>
              <a:rPr lang="ko-KR" altLang="ko-KR" sz="2400" dirty="0"/>
              <a:t>나쁜</a:t>
            </a:r>
            <a:r>
              <a:rPr lang="en-US" altLang="ko-KR" sz="2400" dirty="0"/>
              <a:t> </a:t>
            </a:r>
            <a:r>
              <a:rPr lang="ko-KR" altLang="ko-KR" sz="2400" dirty="0"/>
              <a:t>의도를</a:t>
            </a:r>
            <a:r>
              <a:rPr lang="en-US" altLang="ko-KR" sz="2400" dirty="0"/>
              <a:t> </a:t>
            </a:r>
            <a:r>
              <a:rPr lang="ko-KR" altLang="ko-KR" sz="2400" dirty="0"/>
              <a:t>가지고</a:t>
            </a:r>
            <a:r>
              <a:rPr lang="en-US" altLang="ko-KR" sz="2400" dirty="0"/>
              <a:t> </a:t>
            </a:r>
            <a:r>
              <a:rPr lang="ko-KR" altLang="ko-KR" sz="2400" dirty="0"/>
              <a:t>한</a:t>
            </a:r>
            <a:r>
              <a:rPr lang="en-US" altLang="ko-KR" sz="2400" dirty="0"/>
              <a:t> </a:t>
            </a:r>
            <a:r>
              <a:rPr lang="ko-KR" altLang="ko-KR" sz="2400" dirty="0"/>
              <a:t>일은</a:t>
            </a:r>
            <a:r>
              <a:rPr lang="en-US" altLang="ko-KR" sz="2400" dirty="0"/>
              <a:t> </a:t>
            </a:r>
            <a:r>
              <a:rPr lang="ko-KR" altLang="ko-KR" sz="2400" dirty="0"/>
              <a:t>아닙니다</a:t>
            </a:r>
            <a:r>
              <a:rPr lang="en-US" altLang="ko-KR" sz="2400" dirty="0"/>
              <a:t>. </a:t>
            </a:r>
            <a:endParaRPr lang="ko-KR" altLang="ko-KR" sz="2400" dirty="0"/>
          </a:p>
          <a:p>
            <a:endParaRPr lang="ko-KR" altLang="en-US" dirty="0"/>
          </a:p>
        </p:txBody>
      </p:sp>
      <p:pic>
        <p:nvPicPr>
          <p:cNvPr id="3074" name="Picture 2" descr="LInderfiTting &#10;TrainingData &#10;I 'Nlthcient or Poor Qlnltty Data &#10;Lack Reguhrizatian &#10;of Task &#10;Architecture ">
            <a:extLst>
              <a:ext uri="{FF2B5EF4-FFF2-40B4-BE49-F238E27FC236}">
                <a16:creationId xmlns:a16="http://schemas.microsoft.com/office/drawing/2014/main" id="{C0FE83BF-A561-4962-A458-15E12F36F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4611586"/>
            <a:ext cx="500062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432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highlight>
                  <a:srgbClr val="FFFF00"/>
                </a:highlight>
              </a:rPr>
              <a:t>content</a:t>
            </a:r>
            <a:r>
              <a:rPr lang="ko-KR" altLang="ko-KR" dirty="0">
                <a:highlight>
                  <a:srgbClr val="FFFF00"/>
                </a:highlight>
              </a:rPr>
              <a:t> </a:t>
            </a:r>
            <a:r>
              <a:rPr lang="ko-KR" altLang="ko-KR" dirty="0" err="1">
                <a:highlight>
                  <a:srgbClr val="FFFF00"/>
                </a:highlight>
              </a:rPr>
              <a:t>generator</a:t>
            </a:r>
            <a:r>
              <a:rPr lang="ko-KR" altLang="ko-KR" dirty="0">
                <a:highlight>
                  <a:srgbClr val="FFFF00"/>
                </a:highlight>
              </a:rPr>
              <a:t> </a:t>
            </a:r>
            <a:endParaRPr lang="en-US" altLang="ko-KR" dirty="0">
              <a:highlight>
                <a:srgbClr val="FFFF00"/>
              </a:highlight>
            </a:endParaRPr>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816450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44E12F-015A-4744-98F7-C92AC9C3F51A}"/>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BA49C99B-6145-4CFE-8F17-6E1FCC7DF6E6}"/>
              </a:ext>
            </a:extLst>
          </p:cNvPr>
          <p:cNvSpPr>
            <a:spLocks noGrp="1"/>
          </p:cNvSpPr>
          <p:nvPr>
            <p:ph idx="1"/>
          </p:nvPr>
        </p:nvSpPr>
        <p:spPr/>
        <p:txBody>
          <a:bodyPr>
            <a:normAutofit/>
          </a:bodyPr>
          <a:lstStyle/>
          <a:p>
            <a:pPr fontAlgn="ctr"/>
            <a:r>
              <a:rPr lang="ko-KR" altLang="ko-KR" b="1" dirty="0" err="1"/>
              <a:t>Fine-tuning</a:t>
            </a:r>
            <a:r>
              <a:rPr lang="ko-KR" altLang="ko-KR" sz="1000" b="1" dirty="0"/>
              <a:t>:-</a:t>
            </a:r>
            <a:r>
              <a:rPr lang="x-none" altLang="ko-KR" sz="1000" dirty="0"/>
              <a:t> </a:t>
            </a:r>
            <a:r>
              <a:rPr lang="ko-KR" altLang="ko-KR" sz="1000" dirty="0"/>
              <a:t>One of </a:t>
            </a:r>
            <a:r>
              <a:rPr lang="ko-KR" altLang="ko-KR" sz="1000" dirty="0" err="1"/>
              <a:t>the</a:t>
            </a:r>
            <a:r>
              <a:rPr lang="ko-KR" altLang="ko-KR" sz="1000" dirty="0"/>
              <a:t> </a:t>
            </a:r>
            <a:r>
              <a:rPr lang="ko-KR" altLang="ko-KR" sz="1000" dirty="0" err="1"/>
              <a:t>most</a:t>
            </a:r>
            <a:r>
              <a:rPr lang="ko-KR" altLang="ko-KR" sz="1000" dirty="0"/>
              <a:t> </a:t>
            </a:r>
            <a:r>
              <a:rPr lang="ko-KR" altLang="ko-KR" sz="1000" dirty="0" err="1"/>
              <a:t>common</a:t>
            </a:r>
            <a:r>
              <a:rPr lang="ko-KR" altLang="ko-KR" sz="1000" dirty="0"/>
              <a:t> </a:t>
            </a:r>
            <a:r>
              <a:rPr lang="ko-KR" altLang="ko-KR" sz="1000" dirty="0" err="1"/>
              <a:t>ways</a:t>
            </a:r>
            <a:r>
              <a:rPr lang="ko-KR" altLang="ko-KR" sz="1000" dirty="0"/>
              <a:t> </a:t>
            </a:r>
            <a:r>
              <a:rPr lang="ko-KR" altLang="ko-KR" sz="1000" dirty="0" err="1"/>
              <a:t>to</a:t>
            </a:r>
            <a:r>
              <a:rPr lang="ko-KR" altLang="ko-KR" sz="1000" dirty="0"/>
              <a:t> </a:t>
            </a:r>
            <a:r>
              <a:rPr lang="ko-KR" altLang="ko-KR" sz="1000" dirty="0" err="1"/>
              <a:t>use</a:t>
            </a:r>
            <a:r>
              <a:rPr lang="ko-KR" altLang="ko-KR" sz="1000" dirty="0"/>
              <a:t>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to</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specific</a:t>
            </a:r>
            <a:r>
              <a:rPr lang="ko-KR" altLang="ko-KR" sz="1000" dirty="0"/>
              <a:t> </a:t>
            </a:r>
            <a:r>
              <a:rPr lang="ko-KR" altLang="ko-KR" sz="1000" dirty="0" err="1"/>
              <a:t>task</a:t>
            </a:r>
            <a:r>
              <a:rPr lang="ko-KR" altLang="ko-KR" sz="1000" dirty="0"/>
              <a:t> </a:t>
            </a:r>
            <a:r>
              <a:rPr lang="ko-KR" altLang="ko-KR" sz="1000" dirty="0" err="1"/>
              <a:t>or</a:t>
            </a:r>
            <a:r>
              <a:rPr lang="ko-KR" altLang="ko-KR" sz="1000" dirty="0"/>
              <a:t> </a:t>
            </a:r>
            <a:r>
              <a:rPr lang="ko-KR" altLang="ko-KR" sz="1000" dirty="0" err="1"/>
              <a:t>dataset</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dataset</a:t>
            </a:r>
            <a:r>
              <a:rPr lang="ko-KR" altLang="ko-KR" sz="1000" dirty="0"/>
              <a:t> of </a:t>
            </a:r>
            <a:r>
              <a:rPr lang="ko-KR" altLang="ko-KR" sz="1000" dirty="0" err="1"/>
              <a:t>customer</a:t>
            </a:r>
            <a:r>
              <a:rPr lang="ko-KR" altLang="ko-KR" sz="1000" dirty="0"/>
              <a:t> </a:t>
            </a:r>
            <a:r>
              <a:rPr lang="ko-KR" altLang="ko-KR" sz="1000" dirty="0" err="1"/>
              <a:t>service</a:t>
            </a:r>
            <a:r>
              <a:rPr lang="ko-KR" altLang="ko-KR" sz="1000" dirty="0"/>
              <a:t> </a:t>
            </a:r>
            <a:r>
              <a:rPr lang="ko-KR" altLang="ko-KR" sz="1000" dirty="0" err="1"/>
              <a:t>conversations</a:t>
            </a:r>
            <a:r>
              <a:rPr lang="ko-KR" altLang="ko-KR" sz="1000" dirty="0"/>
              <a:t> </a:t>
            </a:r>
            <a:r>
              <a:rPr lang="ko-KR" altLang="ko-KR" sz="1000" dirty="0" err="1"/>
              <a:t>to</a:t>
            </a:r>
            <a:r>
              <a:rPr lang="ko-KR" altLang="ko-KR" sz="1000" dirty="0"/>
              <a:t> </a:t>
            </a:r>
            <a:r>
              <a:rPr lang="ko-KR" altLang="ko-KR" sz="1000" dirty="0" err="1"/>
              <a:t>improve</a:t>
            </a:r>
            <a:r>
              <a:rPr lang="ko-KR" altLang="ko-KR" sz="1000" dirty="0"/>
              <a:t> </a:t>
            </a:r>
            <a:r>
              <a:rPr lang="ko-KR" altLang="ko-KR" sz="1000" dirty="0" err="1"/>
              <a:t>its</a:t>
            </a:r>
            <a:r>
              <a:rPr lang="ko-KR" altLang="ko-KR" sz="1000" dirty="0"/>
              <a:t> </a:t>
            </a:r>
            <a:r>
              <a:rPr lang="ko-KR" altLang="ko-KR" sz="1000" dirty="0" err="1"/>
              <a:t>ability</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respond</a:t>
            </a:r>
            <a:r>
              <a:rPr lang="ko-KR" altLang="ko-KR" sz="1000" dirty="0"/>
              <a:t> </a:t>
            </a:r>
            <a:r>
              <a:rPr lang="ko-KR" altLang="ko-KR" sz="1000" dirty="0" err="1"/>
              <a:t>to</a:t>
            </a:r>
            <a:r>
              <a:rPr lang="ko-KR" altLang="ko-KR" sz="1000" dirty="0"/>
              <a:t> </a:t>
            </a:r>
            <a:r>
              <a:rPr lang="ko-KR" altLang="ko-KR" sz="1000" dirty="0" err="1"/>
              <a:t>customer</a:t>
            </a:r>
            <a:r>
              <a:rPr lang="ko-KR" altLang="ko-KR" sz="1000" dirty="0"/>
              <a:t> </a:t>
            </a:r>
            <a:r>
              <a:rPr lang="ko-KR" altLang="ko-KR" sz="1000" dirty="0" err="1"/>
              <a:t>inquiries</a:t>
            </a:r>
            <a:r>
              <a:rPr lang="ko-KR" altLang="ko-KR" sz="1000" dirty="0"/>
              <a:t>.</a:t>
            </a:r>
          </a:p>
          <a:p>
            <a:pPr fontAlgn="ctr"/>
            <a:r>
              <a:rPr lang="ko-KR" altLang="ko-KR" b="1" dirty="0" err="1"/>
              <a:t>Text</a:t>
            </a:r>
            <a:r>
              <a:rPr lang="ko-KR" altLang="ko-KR" b="1" dirty="0"/>
              <a:t> </a:t>
            </a:r>
            <a:r>
              <a:rPr lang="ko-KR" altLang="ko-KR" b="1" dirty="0" err="1"/>
              <a:t>generation</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variety</a:t>
            </a:r>
            <a:r>
              <a:rPr lang="ko-KR" altLang="ko-KR" sz="1000" dirty="0"/>
              <a:t> of </a:t>
            </a:r>
            <a:r>
              <a:rPr lang="ko-KR" altLang="ko-KR" sz="1000" dirty="0" err="1"/>
              <a:t>topics</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done</a:t>
            </a:r>
            <a:r>
              <a:rPr lang="ko-KR" altLang="ko-KR" sz="1000" dirty="0"/>
              <a:t> </a:t>
            </a:r>
            <a:r>
              <a:rPr lang="ko-KR" altLang="ko-KR" sz="1000" dirty="0" err="1"/>
              <a:t>by</a:t>
            </a:r>
            <a:r>
              <a:rPr lang="ko-KR" altLang="ko-KR" sz="1000" dirty="0"/>
              <a:t> </a:t>
            </a:r>
            <a:r>
              <a:rPr lang="ko-KR" altLang="ko-KR" sz="1000" dirty="0" err="1"/>
              <a:t>providing</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with</a:t>
            </a:r>
            <a:r>
              <a:rPr lang="ko-KR" altLang="ko-KR" sz="1000" dirty="0"/>
              <a:t> </a:t>
            </a:r>
            <a:r>
              <a:rPr lang="ko-KR" altLang="ko-KR" sz="1000" dirty="0" err="1"/>
              <a:t>a</a:t>
            </a:r>
            <a:r>
              <a:rPr lang="ko-KR" altLang="ko-KR" sz="1000" dirty="0"/>
              <a:t> </a:t>
            </a:r>
            <a:r>
              <a:rPr lang="ko-KR" altLang="ko-KR" sz="1000" dirty="0" err="1"/>
              <a:t>prompt</a:t>
            </a:r>
            <a:r>
              <a:rPr lang="ko-KR" altLang="ko-KR" sz="1000" dirty="0"/>
              <a:t> </a:t>
            </a:r>
            <a:r>
              <a:rPr lang="ko-KR" altLang="ko-KR" sz="1000" dirty="0" err="1"/>
              <a:t>or</a:t>
            </a:r>
            <a:r>
              <a:rPr lang="ko-KR" altLang="ko-KR" sz="1000" dirty="0"/>
              <a:t> </a:t>
            </a:r>
            <a:r>
              <a:rPr lang="ko-KR" altLang="ko-KR" sz="1000" dirty="0" err="1"/>
              <a:t>a</a:t>
            </a:r>
            <a:r>
              <a:rPr lang="ko-KR" altLang="ko-KR" sz="1000" dirty="0"/>
              <a:t> </a:t>
            </a:r>
            <a:r>
              <a:rPr lang="ko-KR" altLang="ko-KR" sz="1000" dirty="0" err="1"/>
              <a:t>piece</a:t>
            </a:r>
            <a:r>
              <a:rPr lang="ko-KR" altLang="ko-KR" sz="1000" dirty="0"/>
              <a:t> of </a:t>
            </a:r>
            <a:r>
              <a:rPr lang="ko-KR" altLang="ko-KR" sz="1000" dirty="0" err="1"/>
              <a:t>text</a:t>
            </a:r>
            <a:r>
              <a:rPr lang="ko-KR" altLang="ko-KR" sz="1000" dirty="0"/>
              <a:t> and </a:t>
            </a:r>
            <a:r>
              <a:rPr lang="ko-KR" altLang="ko-KR" sz="1000" dirty="0" err="1"/>
              <a:t>asking</a:t>
            </a:r>
            <a:r>
              <a:rPr lang="ko-KR" altLang="ko-KR" sz="1000" dirty="0"/>
              <a:t> </a:t>
            </a:r>
            <a:r>
              <a:rPr lang="ko-KR" altLang="ko-KR" sz="1000" dirty="0" err="1"/>
              <a:t>it</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additional</a:t>
            </a:r>
            <a:r>
              <a:rPr lang="ko-KR" altLang="ko-KR" sz="1000" dirty="0"/>
              <a:t> </a:t>
            </a:r>
            <a:r>
              <a:rPr lang="ko-KR" altLang="ko-KR" sz="1000" dirty="0" err="1"/>
              <a:t>text</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that</a:t>
            </a:r>
            <a:r>
              <a:rPr lang="ko-KR" altLang="ko-KR" sz="1000" dirty="0"/>
              <a:t> </a:t>
            </a:r>
            <a:r>
              <a:rPr lang="ko-KR" altLang="ko-KR" sz="1000" dirty="0" err="1"/>
              <a:t>input</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content</a:t>
            </a:r>
            <a:r>
              <a:rPr lang="ko-KR" altLang="ko-KR" sz="1000" dirty="0"/>
              <a:t> </a:t>
            </a:r>
            <a:r>
              <a:rPr lang="ko-KR" altLang="ko-KR" sz="1000" dirty="0" err="1"/>
              <a:t>creation</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use</a:t>
            </a:r>
            <a:r>
              <a:rPr lang="ko-KR" altLang="ko-KR" sz="1000" dirty="0"/>
              <a:t> </a:t>
            </a:r>
            <a:r>
              <a:rPr lang="ko-KR" altLang="ko-KR" sz="1000" dirty="0" err="1"/>
              <a:t>it</a:t>
            </a:r>
            <a:r>
              <a:rPr lang="ko-KR" altLang="ko-KR" sz="1000" dirty="0"/>
              <a:t> </a:t>
            </a:r>
            <a:r>
              <a:rPr lang="ko-KR" altLang="ko-KR" sz="1000" dirty="0" err="1"/>
              <a:t>for</a:t>
            </a:r>
            <a:r>
              <a:rPr lang="ko-KR" altLang="ko-KR" sz="1000" dirty="0"/>
              <a:t> </a:t>
            </a:r>
            <a:r>
              <a:rPr lang="ko-KR" altLang="ko-KR" sz="1000" dirty="0" err="1"/>
              <a:t>writing</a:t>
            </a:r>
            <a:r>
              <a:rPr lang="ko-KR" altLang="ko-KR" sz="1000" dirty="0"/>
              <a:t> </a:t>
            </a:r>
            <a:r>
              <a:rPr lang="ko-KR" altLang="ko-KR" sz="1000" dirty="0" err="1"/>
              <a:t>articles</a:t>
            </a:r>
            <a:r>
              <a:rPr lang="ko-KR" altLang="ko-KR" sz="1000" dirty="0"/>
              <a:t>, </a:t>
            </a:r>
            <a:r>
              <a:rPr lang="ko-KR" altLang="ko-KR" sz="1000" dirty="0" err="1"/>
              <a:t>or</a:t>
            </a:r>
            <a:r>
              <a:rPr lang="ko-KR" altLang="ko-KR" sz="1000" dirty="0"/>
              <a:t> </a:t>
            </a:r>
            <a:r>
              <a:rPr lang="ko-KR" altLang="ko-KR" sz="1000" dirty="0" err="1"/>
              <a:t>even</a:t>
            </a:r>
            <a:r>
              <a:rPr lang="ko-KR" altLang="ko-KR" sz="1000" dirty="0"/>
              <a:t> </a:t>
            </a:r>
            <a:r>
              <a:rPr lang="ko-KR" altLang="ko-KR" sz="1000" dirty="0" err="1"/>
              <a:t>writing</a:t>
            </a:r>
            <a:r>
              <a:rPr lang="ko-KR" altLang="ko-KR" sz="1000" dirty="0"/>
              <a:t> </a:t>
            </a:r>
            <a:r>
              <a:rPr lang="ko-KR" altLang="ko-KR" sz="1000" dirty="0" err="1"/>
              <a:t>code</a:t>
            </a:r>
            <a:r>
              <a:rPr lang="ko-KR" altLang="ko-KR" sz="1000" dirty="0"/>
              <a:t>.</a:t>
            </a:r>
          </a:p>
          <a:p>
            <a:pPr fontAlgn="ctr"/>
            <a:r>
              <a:rPr lang="ko-KR" altLang="ko-KR" b="1" dirty="0" err="1"/>
              <a:t>Question</a:t>
            </a:r>
            <a:r>
              <a:rPr lang="ko-KR" altLang="ko-KR" b="1" dirty="0"/>
              <a:t> </a:t>
            </a:r>
            <a:r>
              <a:rPr lang="ko-KR" altLang="ko-KR" b="1" dirty="0" err="1"/>
              <a:t>answering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answer</a:t>
            </a:r>
            <a:r>
              <a:rPr lang="ko-KR" altLang="ko-KR" sz="1000" dirty="0"/>
              <a:t> </a:t>
            </a:r>
            <a:r>
              <a:rPr lang="ko-KR" altLang="ko-KR" sz="1000" dirty="0" err="1"/>
              <a:t>questions</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given</a:t>
            </a:r>
            <a:r>
              <a:rPr lang="ko-KR" altLang="ko-KR" sz="1000" dirty="0"/>
              <a:t> </a:t>
            </a:r>
            <a:r>
              <a:rPr lang="ko-KR" altLang="ko-KR" sz="1000" dirty="0" err="1"/>
              <a:t>context</a:t>
            </a:r>
            <a:r>
              <a:rPr lang="ko-KR" altLang="ko-KR" sz="1000" dirty="0"/>
              <a:t> </a:t>
            </a:r>
            <a:r>
              <a:rPr lang="ko-KR" altLang="ko-KR" sz="1000" dirty="0" err="1"/>
              <a:t>or</a:t>
            </a:r>
            <a:r>
              <a:rPr lang="ko-KR" altLang="ko-KR" sz="1000" dirty="0"/>
              <a:t> </a:t>
            </a:r>
            <a:r>
              <a:rPr lang="ko-KR" altLang="ko-KR" sz="1000" dirty="0" err="1"/>
              <a:t>knowledge</a:t>
            </a:r>
            <a:r>
              <a:rPr lang="ko-KR" altLang="ko-KR" sz="1000" dirty="0"/>
              <a:t> </a:t>
            </a:r>
            <a:r>
              <a:rPr lang="ko-KR" altLang="ko-KR" sz="1000" dirty="0" err="1"/>
              <a:t>base</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building</a:t>
            </a:r>
            <a:r>
              <a:rPr lang="ko-KR" altLang="ko-KR" sz="1000" dirty="0"/>
              <a:t> </a:t>
            </a:r>
            <a:r>
              <a:rPr lang="ko-KR" altLang="ko-KR" sz="1000" dirty="0" err="1"/>
              <a:t>chatbots</a:t>
            </a:r>
            <a:r>
              <a:rPr lang="ko-KR" altLang="ko-KR" sz="1000" dirty="0"/>
              <a:t> </a:t>
            </a:r>
            <a:r>
              <a:rPr lang="ko-KR" altLang="ko-KR" sz="1000" dirty="0" err="1"/>
              <a:t>or</a:t>
            </a:r>
            <a:r>
              <a:rPr lang="ko-KR" altLang="ko-KR" sz="1000" dirty="0"/>
              <a:t> </a:t>
            </a:r>
            <a:r>
              <a:rPr lang="ko-KR" altLang="ko-KR" sz="1000" dirty="0" err="1"/>
              <a:t>information</a:t>
            </a:r>
            <a:r>
              <a:rPr lang="ko-KR" altLang="ko-KR" sz="1000" dirty="0"/>
              <a:t> </a:t>
            </a:r>
            <a:r>
              <a:rPr lang="ko-KR" altLang="ko-KR" sz="1000" dirty="0" err="1"/>
              <a:t>retrieval</a:t>
            </a:r>
            <a:r>
              <a:rPr lang="ko-KR" altLang="ko-KR" sz="1000" dirty="0"/>
              <a:t> </a:t>
            </a:r>
            <a:r>
              <a:rPr lang="ko-KR" altLang="ko-KR" sz="1000" dirty="0" err="1"/>
              <a:t>systems</a:t>
            </a:r>
            <a:r>
              <a:rPr lang="ko-KR" altLang="ko-KR" sz="1000" dirty="0"/>
              <a:t>.</a:t>
            </a:r>
          </a:p>
          <a:p>
            <a:pPr fontAlgn="ctr"/>
            <a:r>
              <a:rPr lang="ko-KR" altLang="ko-KR" b="1" dirty="0" err="1"/>
              <a:t>Text</a:t>
            </a:r>
            <a:r>
              <a:rPr lang="ko-KR" altLang="ko-KR" b="1" dirty="0"/>
              <a:t> </a:t>
            </a:r>
            <a:r>
              <a:rPr lang="ko-KR" altLang="ko-KR" b="1" dirty="0" err="1"/>
              <a:t>summarization</a:t>
            </a:r>
            <a:r>
              <a:rPr lang="ko-KR" altLang="ko-KR" sz="1000" b="1" dirty="0"/>
              <a:t>:-</a:t>
            </a:r>
            <a:r>
              <a:rPr lang="x-none" altLang="ko-KR" sz="1000" dirty="0"/>
              <a:t> </a:t>
            </a:r>
            <a:r>
              <a:rPr lang="ko-KR" altLang="ko-KR" sz="1000" dirty="0" err="1"/>
              <a:t>Another</a:t>
            </a:r>
            <a:r>
              <a:rPr lang="ko-KR" altLang="ko-KR" sz="1000" dirty="0"/>
              <a:t> </a:t>
            </a:r>
            <a:r>
              <a:rPr lang="ko-KR" altLang="ko-KR" sz="1000" dirty="0" err="1"/>
              <a:t>use</a:t>
            </a:r>
            <a:r>
              <a:rPr lang="ko-KR" altLang="ko-KR" sz="1000" dirty="0"/>
              <a:t> </a:t>
            </a:r>
            <a:r>
              <a:rPr lang="ko-KR" altLang="ko-KR" sz="1000" dirty="0" err="1"/>
              <a:t>case</a:t>
            </a:r>
            <a:r>
              <a:rPr lang="ko-KR" altLang="ko-KR" sz="1000" dirty="0"/>
              <a:t> of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text</a:t>
            </a:r>
            <a:r>
              <a:rPr lang="ko-KR" altLang="ko-KR" sz="1000" dirty="0"/>
              <a:t> </a:t>
            </a:r>
            <a:r>
              <a:rPr lang="ko-KR" altLang="ko-KR" sz="1000" dirty="0" err="1"/>
              <a:t>summarization</a:t>
            </a:r>
            <a:r>
              <a:rPr lang="ko-KR" altLang="ko-KR" sz="1000" dirty="0"/>
              <a:t>, </a:t>
            </a:r>
            <a:r>
              <a:rPr lang="ko-KR" altLang="ko-KR" sz="1000" dirty="0" err="1"/>
              <a:t>where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is</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summary</a:t>
            </a:r>
            <a:r>
              <a:rPr lang="ko-KR" altLang="ko-KR" sz="1000" dirty="0"/>
              <a:t> of </a:t>
            </a:r>
            <a:r>
              <a:rPr lang="ko-KR" altLang="ko-KR" sz="1000" dirty="0" err="1"/>
              <a:t>a</a:t>
            </a:r>
            <a:r>
              <a:rPr lang="ko-KR" altLang="ko-KR" sz="1000" dirty="0"/>
              <a:t> </a:t>
            </a:r>
            <a:r>
              <a:rPr lang="ko-KR" altLang="ko-KR" sz="1000" dirty="0" err="1"/>
              <a:t>longer</a:t>
            </a:r>
            <a:r>
              <a:rPr lang="ko-KR" altLang="ko-KR" sz="1000" dirty="0"/>
              <a:t> </a:t>
            </a:r>
            <a:r>
              <a:rPr lang="ko-KR" altLang="ko-KR" sz="1000" dirty="0" err="1"/>
              <a:t>piece</a:t>
            </a:r>
            <a:r>
              <a:rPr lang="ko-KR" altLang="ko-KR" sz="1000" dirty="0"/>
              <a:t> of </a:t>
            </a:r>
            <a:r>
              <a:rPr lang="ko-KR" altLang="ko-KR" sz="1000" dirty="0" err="1"/>
              <a:t>text</a:t>
            </a:r>
            <a:r>
              <a:rPr lang="ko-KR" altLang="ko-KR" sz="1000" dirty="0"/>
              <a:t>.</a:t>
            </a:r>
          </a:p>
          <a:p>
            <a:pPr fontAlgn="ctr"/>
            <a:r>
              <a:rPr lang="ko-KR" altLang="ko-KR" b="1" dirty="0" err="1"/>
              <a:t>Language</a:t>
            </a:r>
            <a:r>
              <a:rPr lang="ko-KR" altLang="ko-KR" b="1" dirty="0"/>
              <a:t> </a:t>
            </a:r>
            <a:r>
              <a:rPr lang="ko-KR" altLang="ko-KR" b="1" dirty="0" err="1"/>
              <a:t>Translation</a:t>
            </a:r>
            <a:r>
              <a:rPr lang="ko-KR" altLang="ko-KR" sz="1000" b="1" dirty="0"/>
              <a:t>:-</a:t>
            </a:r>
            <a:r>
              <a:rPr lang="x-none" altLang="ko-KR" sz="1000" dirty="0"/>
              <a:t> </a:t>
            </a:r>
            <a:r>
              <a:rPr lang="ko-KR" altLang="ko-KR" sz="1000" dirty="0" err="1"/>
              <a:t>Anothe</a:t>
            </a:r>
            <a:r>
              <a:rPr lang="ko-KR" altLang="ko-KR" sz="1200" dirty="0" err="1"/>
              <a:t>r</a:t>
            </a:r>
            <a:r>
              <a:rPr lang="ko-KR" altLang="ko-KR" sz="1200" dirty="0"/>
              <a:t> </a:t>
            </a:r>
            <a:r>
              <a:rPr lang="ko-KR" altLang="ko-KR" sz="1200" dirty="0" err="1"/>
              <a:t>use</a:t>
            </a:r>
            <a:r>
              <a:rPr lang="ko-KR" altLang="ko-KR" sz="1200" dirty="0"/>
              <a:t> </a:t>
            </a:r>
            <a:r>
              <a:rPr lang="ko-KR" altLang="ko-KR" sz="1200" dirty="0" err="1"/>
              <a:t>case</a:t>
            </a:r>
            <a:r>
              <a:rPr lang="ko-KR" altLang="ko-KR" sz="1200" dirty="0"/>
              <a:t> of </a:t>
            </a:r>
            <a:r>
              <a:rPr lang="ko-KR" altLang="ko-KR" sz="1200" dirty="0" err="1"/>
              <a:t>Chat</a:t>
            </a:r>
            <a:r>
              <a:rPr lang="ko-KR" altLang="ko-KR" sz="1200" dirty="0"/>
              <a:t> GPT </a:t>
            </a:r>
            <a:r>
              <a:rPr lang="ko-KR" altLang="ko-KR" sz="1200" dirty="0" err="1"/>
              <a:t>is</a:t>
            </a:r>
            <a:r>
              <a:rPr lang="ko-KR" altLang="ko-KR" sz="1200" dirty="0"/>
              <a:t> </a:t>
            </a:r>
            <a:r>
              <a:rPr lang="ko-KR" altLang="ko-KR" sz="1200" dirty="0" err="1"/>
              <a:t>language</a:t>
            </a:r>
            <a:r>
              <a:rPr lang="ko-KR" altLang="ko-KR" sz="1200" dirty="0"/>
              <a:t> </a:t>
            </a:r>
            <a:r>
              <a:rPr lang="ko-KR" altLang="ko-KR" sz="1200" dirty="0" err="1"/>
              <a:t>translation</a:t>
            </a:r>
            <a:r>
              <a:rPr lang="ko-KR" altLang="ko-KR" sz="1200" dirty="0"/>
              <a:t>, </a:t>
            </a:r>
            <a:r>
              <a:rPr lang="ko-KR" altLang="ko-KR" sz="1200" dirty="0" err="1"/>
              <a:t>where</a:t>
            </a:r>
            <a:r>
              <a:rPr lang="ko-KR" altLang="ko-KR" sz="1200" dirty="0"/>
              <a:t> </a:t>
            </a:r>
            <a:r>
              <a:rPr lang="ko-KR" altLang="ko-KR" sz="1200" dirty="0" err="1"/>
              <a:t>the</a:t>
            </a:r>
            <a:r>
              <a:rPr lang="ko-KR" altLang="ko-KR" sz="1200" dirty="0"/>
              <a:t> </a:t>
            </a:r>
            <a:r>
              <a:rPr lang="ko-KR" altLang="ko-KR" sz="1200" dirty="0" err="1"/>
              <a:t>model</a:t>
            </a:r>
            <a:r>
              <a:rPr lang="ko-KR" altLang="ko-KR" sz="1200" dirty="0"/>
              <a:t> </a:t>
            </a:r>
            <a:r>
              <a:rPr lang="ko-KR" altLang="ko-KR" sz="1200" dirty="0" err="1"/>
              <a:t>can</a:t>
            </a:r>
            <a:r>
              <a:rPr lang="ko-KR" altLang="ko-KR" sz="1200" dirty="0"/>
              <a:t> </a:t>
            </a:r>
            <a:r>
              <a:rPr lang="ko-KR" altLang="ko-KR" sz="1200" dirty="0" err="1"/>
              <a:t>be</a:t>
            </a:r>
            <a:r>
              <a:rPr lang="ko-KR" altLang="ko-KR" sz="1200" dirty="0"/>
              <a:t> </a:t>
            </a:r>
            <a:r>
              <a:rPr lang="ko-KR" altLang="ko-KR" sz="1200" dirty="0" err="1"/>
              <a:t>fine-tuned</a:t>
            </a:r>
            <a:r>
              <a:rPr lang="ko-KR" altLang="ko-KR" sz="1200" dirty="0"/>
              <a:t> </a:t>
            </a:r>
            <a:r>
              <a:rPr lang="ko-KR" altLang="ko-KR" sz="1200" dirty="0" err="1"/>
              <a:t>for</a:t>
            </a:r>
            <a:r>
              <a:rPr lang="ko-KR" altLang="ko-KR" sz="1200" dirty="0"/>
              <a:t> </a:t>
            </a:r>
            <a:r>
              <a:rPr lang="ko-KR" altLang="ko-KR" sz="1200" dirty="0" err="1"/>
              <a:t>machine</a:t>
            </a:r>
            <a:r>
              <a:rPr lang="ko-KR" altLang="ko-KR" sz="1200" dirty="0"/>
              <a:t> </a:t>
            </a:r>
            <a:r>
              <a:rPr lang="ko-KR" altLang="ko-KR" sz="1200" dirty="0" err="1"/>
              <a:t>translation</a:t>
            </a:r>
            <a:r>
              <a:rPr lang="ko-KR" altLang="ko-KR" sz="1200" dirty="0"/>
              <a:t> </a:t>
            </a:r>
            <a:r>
              <a:rPr lang="ko-KR" altLang="ko-KR" sz="1200" dirty="0" err="1"/>
              <a:t>tasks</a:t>
            </a:r>
            <a:r>
              <a:rPr lang="ko-KR" altLang="ko-KR" sz="1200" dirty="0"/>
              <a:t>.</a:t>
            </a:r>
          </a:p>
          <a:p>
            <a:pPr fontAlgn="ctr"/>
            <a:r>
              <a:rPr lang="ko-KR" altLang="ko-KR" b="1" dirty="0" err="1"/>
              <a:t>Multimodal</a:t>
            </a:r>
            <a:r>
              <a:rPr lang="ko-KR" altLang="ko-KR" b="1" dirty="0"/>
              <a:t> </a:t>
            </a:r>
            <a:r>
              <a:rPr lang="ko-KR" altLang="ko-KR" b="1" dirty="0" err="1"/>
              <a:t>Learning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also</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in</a:t>
            </a:r>
            <a:r>
              <a:rPr lang="ko-KR" altLang="ko-KR" sz="1000" dirty="0"/>
              <a:t> </a:t>
            </a:r>
            <a:r>
              <a:rPr lang="ko-KR" altLang="ko-KR" sz="1000" dirty="0" err="1"/>
              <a:t>relation</a:t>
            </a:r>
            <a:r>
              <a:rPr lang="ko-KR" altLang="ko-KR" sz="1000" dirty="0"/>
              <a:t> </a:t>
            </a:r>
            <a:r>
              <a:rPr lang="ko-KR" altLang="ko-KR" sz="1000" dirty="0" err="1"/>
              <a:t>to</a:t>
            </a:r>
            <a:r>
              <a:rPr lang="ko-KR" altLang="ko-KR" sz="1000" dirty="0"/>
              <a:t> </a:t>
            </a:r>
            <a:r>
              <a:rPr lang="ko-KR" altLang="ko-KR" sz="1000" dirty="0" err="1"/>
              <a:t>images</a:t>
            </a:r>
            <a:r>
              <a:rPr lang="ko-KR" altLang="ko-KR" sz="1000" dirty="0"/>
              <a:t>, </a:t>
            </a:r>
            <a:r>
              <a:rPr lang="ko-KR" altLang="ko-KR" sz="1000" dirty="0" err="1"/>
              <a:t>audio</a:t>
            </a:r>
            <a:r>
              <a:rPr lang="ko-KR" altLang="ko-KR" sz="1000" dirty="0"/>
              <a:t>, and </a:t>
            </a:r>
            <a:r>
              <a:rPr lang="ko-KR" altLang="ko-KR" sz="1000" dirty="0" err="1"/>
              <a:t>video</a:t>
            </a:r>
            <a:r>
              <a:rPr lang="ko-KR" altLang="ko-KR" sz="1000" dirty="0"/>
              <a:t>. </a:t>
            </a:r>
            <a:r>
              <a:rPr lang="ko-KR" altLang="ko-KR" sz="1000" dirty="0" err="1"/>
              <a:t>This</a:t>
            </a:r>
            <a:r>
              <a:rPr lang="ko-KR" altLang="ko-KR" sz="1000" dirty="0"/>
              <a:t> </a:t>
            </a:r>
            <a:r>
              <a:rPr lang="ko-KR" altLang="ko-KR" sz="1000" dirty="0" err="1"/>
              <a:t>is</a:t>
            </a:r>
            <a:r>
              <a:rPr lang="ko-KR" altLang="ko-KR" sz="1000" dirty="0"/>
              <a:t> </a:t>
            </a:r>
            <a:r>
              <a:rPr lang="ko-KR" altLang="ko-KR" sz="1000" dirty="0" err="1"/>
              <a:t>known</a:t>
            </a:r>
            <a:r>
              <a:rPr lang="ko-KR" altLang="ko-KR" sz="1000" dirty="0"/>
              <a:t> </a:t>
            </a:r>
            <a:r>
              <a:rPr lang="ko-KR" altLang="ko-KR" sz="1000" dirty="0" err="1"/>
              <a:t>as</a:t>
            </a:r>
            <a:r>
              <a:rPr lang="ko-KR" altLang="ko-KR" sz="1000" dirty="0"/>
              <a:t> </a:t>
            </a:r>
            <a:r>
              <a:rPr lang="ko-KR" altLang="ko-KR" sz="1000" dirty="0" err="1"/>
              <a:t>multimodal</a:t>
            </a:r>
            <a:r>
              <a:rPr lang="ko-KR" altLang="ko-KR" sz="1000" dirty="0"/>
              <a:t> </a:t>
            </a:r>
            <a:r>
              <a:rPr lang="ko-KR" altLang="ko-KR" sz="1000" dirty="0" err="1"/>
              <a:t>learning</a:t>
            </a:r>
            <a:r>
              <a:rPr lang="ko-KR" altLang="ko-KR" sz="1000" dirty="0"/>
              <a:t>, and </a:t>
            </a:r>
            <a:r>
              <a:rPr lang="ko-KR" altLang="ko-KR" sz="1000" dirty="0" err="1"/>
              <a:t>it</a:t>
            </a:r>
            <a:r>
              <a:rPr lang="ko-KR" altLang="ko-KR" sz="1000" dirty="0"/>
              <a:t> </a:t>
            </a:r>
            <a:r>
              <a:rPr lang="ko-KR" altLang="ko-KR" sz="1000" dirty="0" err="1"/>
              <a:t>enables</a:t>
            </a:r>
            <a:r>
              <a:rPr lang="ko-KR" altLang="ko-KR" sz="1000" dirty="0"/>
              <a:t> </a:t>
            </a:r>
            <a:r>
              <a:rPr lang="ko-KR" altLang="ko-KR" sz="1000" dirty="0" err="1"/>
              <a:t>Chat</a:t>
            </a:r>
            <a:r>
              <a:rPr lang="ko-KR" altLang="ko-KR" sz="1000" dirty="0"/>
              <a:t> GPT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more</a:t>
            </a:r>
            <a:r>
              <a:rPr lang="ko-KR" altLang="ko-KR" sz="1000" dirty="0"/>
              <a:t> </a:t>
            </a:r>
            <a:r>
              <a:rPr lang="ko-KR" altLang="ko-KR" sz="1000" dirty="0" err="1"/>
              <a:t>diverse</a:t>
            </a:r>
            <a:r>
              <a:rPr lang="ko-KR" altLang="ko-KR" sz="1000" dirty="0"/>
              <a:t> </a:t>
            </a:r>
            <a:r>
              <a:rPr lang="ko-KR" altLang="ko-KR" sz="1000" dirty="0" err="1"/>
              <a:t>range</a:t>
            </a:r>
            <a:r>
              <a:rPr lang="ko-KR" altLang="ko-KR" sz="1000" dirty="0"/>
              <a:t> of </a:t>
            </a:r>
            <a:r>
              <a:rPr lang="ko-KR" altLang="ko-KR" sz="1000" dirty="0" err="1"/>
              <a:t>content</a:t>
            </a:r>
            <a:r>
              <a:rPr lang="ko-KR" altLang="ko-KR" sz="1000" dirty="0"/>
              <a:t>.</a:t>
            </a:r>
          </a:p>
          <a:p>
            <a:endParaRPr lang="ko-KR" altLang="en-US" dirty="0"/>
          </a:p>
        </p:txBody>
      </p:sp>
    </p:spTree>
    <p:extLst>
      <p:ext uri="{BB962C8B-B14F-4D97-AF65-F5344CB8AC3E}">
        <p14:creationId xmlns:p14="http://schemas.microsoft.com/office/powerpoint/2010/main" val="2403768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823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20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F3B663BE-BFAB-4651-8C67-CEA4D0B5AD3A}"/>
              </a:ext>
            </a:extLst>
          </p:cNvPr>
          <p:cNvGraphicFramePr>
            <a:graphicFrameLocks noGrp="1"/>
          </p:cNvGraphicFramePr>
          <p:nvPr/>
        </p:nvGraphicFramePr>
        <p:xfrm>
          <a:off x="1149292" y="897621"/>
          <a:ext cx="10307209" cy="4940809"/>
        </p:xfrm>
        <a:graphic>
          <a:graphicData uri="http://schemas.openxmlformats.org/drawingml/2006/table">
            <a:tbl>
              <a:tblPr/>
              <a:tblGrid>
                <a:gridCol w="3435736">
                  <a:extLst>
                    <a:ext uri="{9D8B030D-6E8A-4147-A177-3AD203B41FA5}">
                      <a16:colId xmlns:a16="http://schemas.microsoft.com/office/drawing/2014/main" val="3820204985"/>
                    </a:ext>
                  </a:extLst>
                </a:gridCol>
                <a:gridCol w="4173078">
                  <a:extLst>
                    <a:ext uri="{9D8B030D-6E8A-4147-A177-3AD203B41FA5}">
                      <a16:colId xmlns:a16="http://schemas.microsoft.com/office/drawing/2014/main" val="2219251231"/>
                    </a:ext>
                  </a:extLst>
                </a:gridCol>
                <a:gridCol w="2698395">
                  <a:extLst>
                    <a:ext uri="{9D8B030D-6E8A-4147-A177-3AD203B41FA5}">
                      <a16:colId xmlns:a16="http://schemas.microsoft.com/office/drawing/2014/main" val="2990653837"/>
                    </a:ext>
                  </a:extLst>
                </a:gridCol>
              </a:tblGrid>
              <a:tr h="533646">
                <a:tc>
                  <a:txBody>
                    <a:bodyPr/>
                    <a:lstStyle/>
                    <a:p>
                      <a:pPr algn="ctr" rtl="0" fontAlgn="b"/>
                      <a:r>
                        <a:rPr lang="en-US" sz="2000" dirty="0">
                          <a:solidFill>
                            <a:schemeClr val="bg1"/>
                          </a:solidFill>
                          <a:effectLst/>
                          <a:highlight>
                            <a:srgbClr val="0000FF"/>
                          </a:highlight>
                        </a:rPr>
                        <a:t>…Learning…           </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000" dirty="0">
                          <a:solidFill>
                            <a:schemeClr val="bg1"/>
                          </a:solidFill>
                          <a:effectLst/>
                          <a:highlight>
                            <a:srgbClr val="0000FF"/>
                          </a:highlight>
                        </a:rPr>
                        <a:t>…Training…</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400" dirty="0">
                          <a:solidFill>
                            <a:schemeClr val="tx1"/>
                          </a:solidFill>
                          <a:effectLst/>
                        </a:rPr>
                        <a:t>Tuning</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19343207"/>
                  </a:ext>
                </a:extLst>
              </a:tr>
              <a:tr h="909262">
                <a:tc>
                  <a:txBody>
                    <a:bodyPr/>
                    <a:lstStyle/>
                    <a:p>
                      <a:pPr rtl="0" fontAlgn="b"/>
                      <a:r>
                        <a:rPr lang="en-US" sz="2000" dirty="0">
                          <a:effectLst/>
                        </a:rPr>
                        <a:t>Medical School</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en-US" altLang="ko-KR" sz="2000" b="0" dirty="0">
                          <a:solidFill>
                            <a:srgbClr val="1F1F1F"/>
                          </a:solidFill>
                          <a:effectLst/>
                          <a:latin typeface="Google Sans"/>
                        </a:rPr>
                        <a:t>Resident</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dirty="0">
                          <a:effectLst/>
                        </a:rPr>
                        <a:t>Sub-</a:t>
                      </a:r>
                      <a:r>
                        <a:rPr lang="en-US" sz="1400" dirty="0" err="1">
                          <a:effectLst/>
                        </a:rPr>
                        <a:t>speciality</a:t>
                      </a:r>
                      <a:endParaRPr lang="en-US" sz="14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74641792"/>
                  </a:ext>
                </a:extLst>
              </a:tr>
              <a:tr h="947956">
                <a:tc>
                  <a:txBody>
                    <a:bodyPr/>
                    <a:lstStyle/>
                    <a:p>
                      <a:pPr rtl="0" fontAlgn="b"/>
                      <a:r>
                        <a:rPr lang="en-US" sz="2000" b="0" dirty="0">
                          <a:solidFill>
                            <a:srgbClr val="1F1F1F"/>
                          </a:solidFill>
                          <a:effectLst/>
                          <a:latin typeface="Google Sans"/>
                        </a:rPr>
                        <a:t>to tackle tomorrow’s issues.</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en-US" altLang="ko-KR" sz="2000" b="0" dirty="0">
                          <a:solidFill>
                            <a:srgbClr val="212529"/>
                          </a:solidFill>
                          <a:effectLst/>
                          <a:latin typeface="Roboto Slab"/>
                        </a:rPr>
                        <a:t>the development of new skills </a:t>
                      </a:r>
                      <a:endParaRPr lang="en-US" sz="2000" b="0" dirty="0">
                        <a:solidFill>
                          <a:srgbClr val="1F1F1F"/>
                        </a:solidFill>
                        <a:effectLst/>
                        <a:latin typeface="Google Sans"/>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dirty="0">
                          <a:solidFill>
                            <a:srgbClr val="1F1F1F"/>
                          </a:solidFill>
                          <a:effectLst/>
                          <a:latin typeface="Google Sans"/>
                        </a:rPr>
                        <a:t>optimization algorithm</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73685320"/>
                  </a:ext>
                </a:extLst>
              </a:tr>
              <a:tr h="689257">
                <a:tc>
                  <a:txBody>
                    <a:bodyPr/>
                    <a:lstStyle/>
                    <a:p>
                      <a:pPr rtl="0" fontAlgn="b"/>
                      <a:endParaRPr lang="ko-KR" altLang="en-US" sz="180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04BC0"/>
                      </a:solidFill>
                      <a:prstDash val="solid"/>
                      <a:round/>
                      <a:headEnd type="none" w="med" len="med"/>
                      <a:tailEnd type="none" w="med" len="med"/>
                    </a:lnB>
                  </a:tcPr>
                </a:tc>
                <a:tc>
                  <a:txBody>
                    <a:bodyPr/>
                    <a:lstStyle/>
                    <a:p>
                      <a:pPr rtl="0" fontAlgn="b"/>
                      <a:endParaRPr lang="ko-KR" altLang="en-US" sz="18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04DC0"/>
                      </a:solidFill>
                      <a:prstDash val="solid"/>
                      <a:round/>
                      <a:headEnd type="none" w="med" len="med"/>
                      <a:tailEnd type="none" w="med" len="med"/>
                    </a:lnB>
                  </a:tcPr>
                </a:tc>
                <a:tc>
                  <a:txBody>
                    <a:bodyPr/>
                    <a:lstStyle/>
                    <a:p>
                      <a:pPr rtl="0" fontAlgn="b"/>
                      <a:endParaRPr lang="ko-KR" altLang="en-US" sz="18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052C0"/>
                      </a:solidFill>
                      <a:prstDash val="solid"/>
                      <a:round/>
                      <a:headEnd type="none" w="med" len="med"/>
                      <a:tailEnd type="none" w="med" len="med"/>
                    </a:lnB>
                  </a:tcPr>
                </a:tc>
                <a:extLst>
                  <a:ext uri="{0D108BD9-81ED-4DB2-BD59-A6C34878D82A}">
                    <a16:rowId xmlns:a16="http://schemas.microsoft.com/office/drawing/2014/main" val="2685815603"/>
                  </a:ext>
                </a:extLst>
              </a:tr>
              <a:tr h="436227">
                <a:tc gridSpan="3">
                  <a:txBody>
                    <a:bodyPr/>
                    <a:lstStyle/>
                    <a:p>
                      <a:pPr rtl="0" fontAlgn="b"/>
                      <a:r>
                        <a:rPr lang="en-US" sz="900" dirty="0">
                          <a:effectLst/>
                        </a:rPr>
                        <a:t>learning is all about equipping a person to tackle not just today’s issues, but preparing him/her to creatively come up with ways to tackle tomorrow’s issues.</a:t>
                      </a:r>
                    </a:p>
                  </a:txBody>
                  <a:tcPr marL="28477" marR="28477" marT="18985" marB="18985" anchor="b">
                    <a:lnL w="9525" cap="flat" cmpd="sng" algn="ctr">
                      <a:solidFill>
                        <a:srgbClr val="D04BC0"/>
                      </a:solidFill>
                      <a:prstDash val="solid"/>
                      <a:round/>
                      <a:headEnd type="none" w="med" len="med"/>
                      <a:tailEnd type="none" w="med" len="med"/>
                    </a:lnL>
                    <a:lnR w="9525" cap="flat" cmpd="sng" algn="ctr">
                      <a:solidFill>
                        <a:srgbClr val="3052C0"/>
                      </a:solidFill>
                      <a:prstDash val="solid"/>
                      <a:round/>
                      <a:headEnd type="none" w="med" len="med"/>
                      <a:tailEnd type="none" w="med" len="med"/>
                    </a:lnR>
                    <a:lnT w="9525" cap="flat" cmpd="sng" algn="ctr">
                      <a:solidFill>
                        <a:srgbClr val="D04BC0"/>
                      </a:solidFill>
                      <a:prstDash val="solid"/>
                      <a:round/>
                      <a:headEnd type="none" w="med" len="med"/>
                      <a:tailEnd type="none" w="med" len="med"/>
                    </a:lnT>
                    <a:lnB w="9525" cap="flat" cmpd="sng" algn="ctr">
                      <a:solidFill>
                        <a:srgbClr val="B058C0"/>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304DC0"/>
                      </a:solidFill>
                      <a:prstDash val="solid"/>
                      <a:round/>
                      <a:headEnd type="none" w="med" len="med"/>
                      <a:tailEnd type="none" w="med" len="med"/>
                    </a:lnL>
                    <a:lnR w="9525" cap="flat" cmpd="sng" algn="ctr">
                      <a:solidFill>
                        <a:srgbClr val="3052C0"/>
                      </a:solidFill>
                      <a:prstDash val="solid"/>
                      <a:round/>
                      <a:headEnd type="none" w="med" len="med"/>
                      <a:tailEnd type="none" w="med" len="med"/>
                    </a:lnR>
                    <a:lnT w="9525" cap="flat" cmpd="sng" algn="ctr">
                      <a:solidFill>
                        <a:srgbClr val="304DC0"/>
                      </a:solidFill>
                      <a:prstDash val="solid"/>
                      <a:round/>
                      <a:headEnd type="none" w="med" len="med"/>
                      <a:tailEnd type="none" w="med" len="med"/>
                    </a:lnT>
                    <a:lnB w="9525" cap="flat" cmpd="sng" algn="ctr">
                      <a:solidFill>
                        <a:srgbClr val="80CDBD"/>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3052C0"/>
                      </a:solidFill>
                      <a:prstDash val="solid"/>
                      <a:round/>
                      <a:headEnd type="none" w="med" len="med"/>
                      <a:tailEnd type="none" w="med" len="med"/>
                    </a:lnL>
                    <a:lnR w="9525" cap="flat" cmpd="sng" algn="ctr">
                      <a:solidFill>
                        <a:srgbClr val="3052C0"/>
                      </a:solidFill>
                      <a:prstDash val="solid"/>
                      <a:round/>
                      <a:headEnd type="none" w="med" len="med"/>
                      <a:tailEnd type="none" w="med" len="med"/>
                    </a:lnR>
                    <a:lnT w="9525" cap="flat" cmpd="sng" algn="ctr">
                      <a:solidFill>
                        <a:srgbClr val="3052C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09742421"/>
                  </a:ext>
                </a:extLst>
              </a:tr>
              <a:tr h="436229">
                <a:tc gridSpan="3">
                  <a:txBody>
                    <a:bodyPr/>
                    <a:lstStyle/>
                    <a:p>
                      <a:pPr rtl="0" fontAlgn="b"/>
                      <a:r>
                        <a:rPr lang="en-US" sz="900" b="0" dirty="0">
                          <a:solidFill>
                            <a:srgbClr val="212529"/>
                          </a:solidFill>
                          <a:effectLst/>
                          <a:latin typeface="Roboto Slab"/>
                        </a:rPr>
                        <a:t>Training, on the other hand, focuses more on the development of new skills or skill sets that will be used.</a:t>
                      </a:r>
                    </a:p>
                  </a:txBody>
                  <a:tcPr marL="0" marR="0" marT="18985" marB="18985" anchor="b">
                    <a:lnL w="9525" cap="flat" cmpd="sng" algn="ctr">
                      <a:solidFill>
                        <a:srgbClr val="B058C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B058C0"/>
                      </a:solidFill>
                      <a:prstDash val="solid"/>
                      <a:round/>
                      <a:headEnd type="none" w="med" len="med"/>
                      <a:tailEnd type="none" w="med" len="med"/>
                    </a:lnT>
                    <a:lnB w="9525" cap="flat" cmpd="sng" algn="ctr">
                      <a:solidFill>
                        <a:srgbClr val="40C9BD"/>
                      </a:solidFill>
                      <a:prstDash val="solid"/>
                      <a:round/>
                      <a:headEnd type="none" w="med" len="med"/>
                      <a:tailEnd type="none" w="med" len="med"/>
                    </a:lnB>
                    <a:solidFill>
                      <a:srgbClr val="FFFFFF"/>
                    </a:solidFill>
                  </a:tcPr>
                </a:tc>
                <a:tc hMerge="1">
                  <a:txBody>
                    <a:bodyPr/>
                    <a:lstStyle/>
                    <a:p>
                      <a:pPr rtl="0" fontAlgn="b"/>
                      <a:endParaRPr lang="ko-KR" altLang="en-US" sz="1800" dirty="0">
                        <a:effectLst/>
                      </a:endParaRPr>
                    </a:p>
                  </a:txBody>
                  <a:tcPr marL="28477" marR="28477" marT="18985" marB="18985" anchor="b">
                    <a:lnL w="9525" cap="flat" cmpd="sng" algn="ctr">
                      <a:solidFill>
                        <a:srgbClr val="80CDBD"/>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CDBD"/>
                      </a:solidFill>
                      <a:prstDash val="solid"/>
                      <a:round/>
                      <a:headEnd type="none" w="med" len="med"/>
                      <a:tailEnd type="none" w="med" len="med"/>
                    </a:lnT>
                    <a:lnB w="9525" cap="flat" cmpd="sng" algn="ctr">
                      <a:solidFill>
                        <a:srgbClr val="C0CEBD"/>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E0D5BD"/>
                      </a:solidFill>
                      <a:prstDash val="solid"/>
                      <a:round/>
                      <a:headEnd type="none" w="med" len="med"/>
                      <a:tailEnd type="none" w="med" len="med"/>
                    </a:lnB>
                  </a:tcPr>
                </a:tc>
                <a:extLst>
                  <a:ext uri="{0D108BD9-81ED-4DB2-BD59-A6C34878D82A}">
                    <a16:rowId xmlns:a16="http://schemas.microsoft.com/office/drawing/2014/main" val="2008205409"/>
                  </a:ext>
                </a:extLst>
              </a:tr>
              <a:tr h="494116">
                <a:tc gridSpan="3">
                  <a:txBody>
                    <a:bodyPr/>
                    <a:lstStyle/>
                    <a:p>
                      <a:pPr rtl="0" fontAlgn="b"/>
                      <a:r>
                        <a:rPr lang="en-US" sz="900" dirty="0">
                          <a:solidFill>
                            <a:srgbClr val="282829"/>
                          </a:solidFill>
                          <a:effectLst/>
                        </a:rPr>
                        <a:t>tuning is for the training of hyper parameters of a model, parameters that somehow can't or are not efficient to be optimized for with the optimization algorithm used for training.</a:t>
                      </a:r>
                    </a:p>
                  </a:txBody>
                  <a:tcPr marL="0" marR="0" marT="18985" marB="18985" anchor="b">
                    <a:lnL w="9525" cap="flat" cmpd="sng" algn="ctr">
                      <a:solidFill>
                        <a:srgbClr val="40C9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40C9BD"/>
                      </a:solidFill>
                      <a:prstDash val="solid"/>
                      <a:round/>
                      <a:headEnd type="none" w="med" len="med"/>
                      <a:tailEnd type="none" w="med" len="med"/>
                    </a:lnT>
                    <a:lnB w="9525" cap="flat" cmpd="sng" algn="ctr">
                      <a:solidFill>
                        <a:srgbClr val="40C9BD"/>
                      </a:solidFill>
                      <a:prstDash val="solid"/>
                      <a:round/>
                      <a:headEnd type="none" w="med" len="med"/>
                      <a:tailEnd type="none" w="med" len="med"/>
                    </a:lnB>
                    <a:solidFill>
                      <a:srgbClr val="FFFFFF"/>
                    </a:solidFill>
                  </a:tcPr>
                </a:tc>
                <a:tc hMerge="1">
                  <a:txBody>
                    <a:bodyPr/>
                    <a:lstStyle/>
                    <a:p>
                      <a:pPr rtl="0" fontAlgn="b"/>
                      <a:endParaRPr lang="ko-KR" altLang="en-US" sz="1800" dirty="0">
                        <a:effectLst/>
                      </a:endParaRPr>
                    </a:p>
                  </a:txBody>
                  <a:tcPr marL="28477" marR="28477" marT="18985" marB="18985" anchor="b">
                    <a:lnL w="9525" cap="flat" cmpd="sng" algn="ctr">
                      <a:solidFill>
                        <a:srgbClr val="C0CE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C0CEBD"/>
                      </a:solidFill>
                      <a:prstDash val="solid"/>
                      <a:round/>
                      <a:headEnd type="none" w="med" len="med"/>
                      <a:tailEnd type="none" w="med" len="med"/>
                    </a:lnT>
                    <a:lnB w="9525" cap="flat" cmpd="sng" algn="ctr">
                      <a:solidFill>
                        <a:srgbClr val="C0CEBD"/>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E0D5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E0D5BD"/>
                      </a:solidFill>
                      <a:prstDash val="solid"/>
                      <a:round/>
                      <a:headEnd type="none" w="med" len="med"/>
                      <a:tailEnd type="none" w="med" len="med"/>
                    </a:lnT>
                    <a:lnB w="9525" cap="flat" cmpd="sng" algn="ctr">
                      <a:solidFill>
                        <a:srgbClr val="E0D5BD"/>
                      </a:solidFill>
                      <a:prstDash val="solid"/>
                      <a:round/>
                      <a:headEnd type="none" w="med" len="med"/>
                      <a:tailEnd type="none" w="med" len="med"/>
                    </a:lnB>
                  </a:tcPr>
                </a:tc>
                <a:extLst>
                  <a:ext uri="{0D108BD9-81ED-4DB2-BD59-A6C34878D82A}">
                    <a16:rowId xmlns:a16="http://schemas.microsoft.com/office/drawing/2014/main" val="1561102119"/>
                  </a:ext>
                </a:extLst>
              </a:tr>
              <a:tr h="494116">
                <a:tc gridSpan="3">
                  <a:txBody>
                    <a:bodyPr/>
                    <a:lstStyle/>
                    <a:p>
                      <a:pPr rtl="0" fontAlgn="b"/>
                      <a:endParaRPr lang="en-US" sz="900" dirty="0">
                        <a:solidFill>
                          <a:srgbClr val="282829"/>
                        </a:solidFill>
                        <a:effectLst/>
                      </a:endParaRPr>
                    </a:p>
                  </a:txBody>
                  <a:tcPr marL="0" marR="0" marT="18985" marB="18985" anchor="b">
                    <a:lnL w="9525" cap="flat" cmpd="sng" algn="ctr">
                      <a:solidFill>
                        <a:srgbClr val="40C9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40C9BD"/>
                      </a:solidFill>
                      <a:prstDash val="solid"/>
                      <a:round/>
                      <a:headEnd type="none" w="med" len="med"/>
                      <a:tailEnd type="none" w="med" len="med"/>
                    </a:lnT>
                    <a:lnB w="9525" cap="flat" cmpd="sng" algn="ctr">
                      <a:solidFill>
                        <a:srgbClr val="40C9B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451662151"/>
                  </a:ext>
                </a:extLst>
              </a:tr>
            </a:tbl>
          </a:graphicData>
        </a:graphic>
      </p:graphicFrame>
    </p:spTree>
    <p:extLst>
      <p:ext uri="{BB962C8B-B14F-4D97-AF65-F5344CB8AC3E}">
        <p14:creationId xmlns:p14="http://schemas.microsoft.com/office/powerpoint/2010/main" val="248286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99350F5-998E-44A3-94D1-D6EF23F0592E}"/>
              </a:ext>
            </a:extLst>
          </p:cNvPr>
          <p:cNvPicPr>
            <a:picLocks noChangeAspect="1"/>
          </p:cNvPicPr>
          <p:nvPr/>
        </p:nvPicPr>
        <p:blipFill>
          <a:blip r:embed="rId2"/>
          <a:stretch>
            <a:fillRect/>
          </a:stretch>
        </p:blipFill>
        <p:spPr>
          <a:xfrm>
            <a:off x="2047875" y="1552575"/>
            <a:ext cx="8096250" cy="3752850"/>
          </a:xfrm>
          <a:prstGeom prst="rect">
            <a:avLst/>
          </a:prstGeom>
        </p:spPr>
      </p:pic>
      <p:sp>
        <p:nvSpPr>
          <p:cNvPr id="6" name="직사각형 5">
            <a:extLst>
              <a:ext uri="{FF2B5EF4-FFF2-40B4-BE49-F238E27FC236}">
                <a16:creationId xmlns:a16="http://schemas.microsoft.com/office/drawing/2014/main" id="{3F50A5C6-0B98-45BB-B6FD-D2EC49BA2680}"/>
              </a:ext>
            </a:extLst>
          </p:cNvPr>
          <p:cNvSpPr/>
          <p:nvPr/>
        </p:nvSpPr>
        <p:spPr>
          <a:xfrm>
            <a:off x="3423294" y="376431"/>
            <a:ext cx="5161991" cy="523220"/>
          </a:xfrm>
          <a:prstGeom prst="rect">
            <a:avLst/>
          </a:prstGeom>
        </p:spPr>
        <p:txBody>
          <a:bodyPr wrap="none">
            <a:spAutoFit/>
          </a:bodyPr>
          <a:lstStyle/>
          <a:p>
            <a:r>
              <a:rPr lang="en-US" altLang="ko-KR" sz="2800" dirty="0">
                <a:solidFill>
                  <a:srgbClr val="111111"/>
                </a:solidFill>
                <a:latin typeface="Roboto"/>
              </a:rPr>
              <a:t>ImageNet Competition Results </a:t>
            </a:r>
            <a:endParaRPr lang="en-US" altLang="ko-KR" sz="2800" b="0" i="0" dirty="0">
              <a:solidFill>
                <a:srgbClr val="111111"/>
              </a:solidFill>
              <a:effectLst/>
              <a:latin typeface="Roboto"/>
            </a:endParaRPr>
          </a:p>
        </p:txBody>
      </p:sp>
      <p:sp>
        <p:nvSpPr>
          <p:cNvPr id="8" name="직사각형 7">
            <a:extLst>
              <a:ext uri="{FF2B5EF4-FFF2-40B4-BE49-F238E27FC236}">
                <a16:creationId xmlns:a16="http://schemas.microsoft.com/office/drawing/2014/main" id="{A6BB5C0E-7C78-483A-9696-FE7C9AE77830}"/>
              </a:ext>
            </a:extLst>
          </p:cNvPr>
          <p:cNvSpPr/>
          <p:nvPr/>
        </p:nvSpPr>
        <p:spPr>
          <a:xfrm>
            <a:off x="146179" y="6481569"/>
            <a:ext cx="10350759" cy="215444"/>
          </a:xfrm>
          <a:prstGeom prst="rect">
            <a:avLst/>
          </a:prstGeom>
        </p:spPr>
        <p:txBody>
          <a:bodyPr wrap="square">
            <a:spAutoFit/>
          </a:bodyPr>
          <a:lstStyle/>
          <a:p>
            <a:r>
              <a:rPr lang="ko-KR" altLang="en-US" sz="800" dirty="0"/>
              <a:t>https://www.researchgate.net/figure/ImageNet-Competition-Results-50_fig1_329975404</a:t>
            </a:r>
          </a:p>
        </p:txBody>
      </p:sp>
    </p:spTree>
    <p:extLst>
      <p:ext uri="{BB962C8B-B14F-4D97-AF65-F5344CB8AC3E}">
        <p14:creationId xmlns:p14="http://schemas.microsoft.com/office/powerpoint/2010/main" val="2108604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DAF289-3391-4F7C-B9DB-953EED4A8319}"/>
              </a:ext>
            </a:extLst>
          </p:cNvPr>
          <p:cNvSpPr>
            <a:spLocks noGrp="1"/>
          </p:cNvSpPr>
          <p:nvPr>
            <p:ph type="title"/>
          </p:nvPr>
        </p:nvSpPr>
        <p:spPr/>
        <p:txBody>
          <a:bodyPr/>
          <a:lstStyle/>
          <a:p>
            <a:r>
              <a:rPr lang="en-US" altLang="ko-KR" dirty="0"/>
              <a:t>Machine learning</a:t>
            </a:r>
            <a:endParaRPr lang="ko-KR" altLang="en-US" dirty="0"/>
          </a:p>
        </p:txBody>
      </p:sp>
      <p:sp>
        <p:nvSpPr>
          <p:cNvPr id="3" name="내용 개체 틀 2">
            <a:extLst>
              <a:ext uri="{FF2B5EF4-FFF2-40B4-BE49-F238E27FC236}">
                <a16:creationId xmlns:a16="http://schemas.microsoft.com/office/drawing/2014/main" id="{B0D997CB-8613-45A3-9314-0F705D7E03EE}"/>
              </a:ext>
            </a:extLst>
          </p:cNvPr>
          <p:cNvSpPr>
            <a:spLocks noGrp="1"/>
          </p:cNvSpPr>
          <p:nvPr>
            <p:ph idx="1"/>
          </p:nvPr>
        </p:nvSpPr>
        <p:spPr/>
        <p:txBody>
          <a:bodyPr/>
          <a:lstStyle/>
          <a:p>
            <a:r>
              <a:rPr lang="en-US" altLang="ko-KR" sz="1200" dirty="0"/>
              <a:t>Machine Learning is a subfield of artificial intelligence (AI) that focuses </a:t>
            </a:r>
          </a:p>
          <a:p>
            <a:pPr marL="0" indent="0">
              <a:buNone/>
            </a:pPr>
            <a:r>
              <a:rPr lang="en-US" altLang="ko-KR" sz="1200" dirty="0"/>
              <a:t>    on the development of </a:t>
            </a:r>
            <a:r>
              <a:rPr lang="en-US" altLang="ko-KR" dirty="0"/>
              <a:t>algorithms and statistical models </a:t>
            </a:r>
            <a:r>
              <a:rPr lang="en-US" altLang="ko-KR" sz="1050" dirty="0"/>
              <a:t>that enable computers to perform tasks </a:t>
            </a:r>
          </a:p>
          <a:p>
            <a:endParaRPr lang="en-US" altLang="ko-KR" sz="1050" dirty="0"/>
          </a:p>
          <a:p>
            <a:endParaRPr lang="en-US" altLang="ko-KR" sz="1050" dirty="0"/>
          </a:p>
          <a:p>
            <a:pPr marL="0" indent="0">
              <a:buNone/>
            </a:pPr>
            <a:r>
              <a:rPr lang="en-US" altLang="ko-KR" dirty="0"/>
              <a:t>  without being explicitly programmed </a:t>
            </a:r>
            <a:r>
              <a:rPr lang="en-US" altLang="ko-KR" sz="1100" dirty="0"/>
              <a:t>to do so</a:t>
            </a:r>
            <a:r>
              <a:rPr lang="en-US" altLang="ko-KR" dirty="0"/>
              <a:t>.</a:t>
            </a:r>
          </a:p>
          <a:p>
            <a:endParaRPr lang="en-US" altLang="ko-KR" sz="1100" dirty="0"/>
          </a:p>
          <a:p>
            <a:endParaRPr lang="en-US" altLang="ko-KR" sz="1100" dirty="0"/>
          </a:p>
          <a:p>
            <a:r>
              <a:rPr lang="en-US" altLang="ko-KR" sz="1100" dirty="0"/>
              <a:t>Machine learning algorithms are designed to identify and learn from patterns in large datasets, enabling them to generalize and make accurate predictions </a:t>
            </a:r>
          </a:p>
          <a:p>
            <a:r>
              <a:rPr lang="en-US" altLang="ko-KR" sz="1100" dirty="0"/>
              <a:t>or take appropriate actions when </a:t>
            </a:r>
            <a:r>
              <a:rPr lang="en-US" altLang="ko-KR" dirty="0"/>
              <a:t>presented with new, unseen data.</a:t>
            </a:r>
          </a:p>
          <a:p>
            <a:endParaRPr lang="en-US" altLang="ko-KR" dirty="0"/>
          </a:p>
        </p:txBody>
      </p:sp>
      <p:pic>
        <p:nvPicPr>
          <p:cNvPr id="3074" name="Picture 2" descr="Download Machine Learning Brain Mind Royalty-Free Stock Illustration Image  - Pixabay">
            <a:extLst>
              <a:ext uri="{FF2B5EF4-FFF2-40B4-BE49-F238E27FC236}">
                <a16:creationId xmlns:a16="http://schemas.microsoft.com/office/drawing/2014/main" id="{6A890EA0-3CC0-4CEC-971C-02D60E24F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344" y="4768936"/>
            <a:ext cx="1841263" cy="172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675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2352365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800ACF-8080-40CA-9CA4-61681B72511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933DDF1-5770-4A32-BBE9-C58CD39844D9}"/>
              </a:ext>
            </a:extLst>
          </p:cNvPr>
          <p:cNvSpPr>
            <a:spLocks noGrp="1"/>
          </p:cNvSpPr>
          <p:nvPr>
            <p:ph idx="1"/>
          </p:nvPr>
        </p:nvSpPr>
        <p:spPr/>
        <p:txBody>
          <a:bodyPr/>
          <a:lstStyle/>
          <a:p>
            <a:endParaRPr lang="ko-KR" altLang="en-US"/>
          </a:p>
        </p:txBody>
      </p:sp>
      <p:pic>
        <p:nvPicPr>
          <p:cNvPr id="3073" name="Picture 1" descr="data mining machine learning artificial intelligence online">
            <a:extLst>
              <a:ext uri="{FF2B5EF4-FFF2-40B4-BE49-F238E27FC236}">
                <a16:creationId xmlns:a16="http://schemas.microsoft.com/office/drawing/2014/main" id="{F137F0B2-2F9D-4827-B60C-C2882661E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3"/>
            <a:ext cx="1143000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146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10;Predictive Analytics &#10;Vision &#10;Speech &#10;Language &#10;Processing &#10;(NLP) &#10;aura &#10;Artificial &#10;Intelligence &#10;Expert &#10;Systems &#10;Machine &#10;Learning &#10;Robotics ">
            <a:extLst>
              <a:ext uri="{FF2B5EF4-FFF2-40B4-BE49-F238E27FC236}">
                <a16:creationId xmlns:a16="http://schemas.microsoft.com/office/drawing/2014/main" id="{8E1DB49F-5453-47DF-A102-78638C108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403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282ABB9-0555-4B3C-A758-EA0212B30AE5}"/>
              </a:ext>
            </a:extLst>
          </p:cNvPr>
          <p:cNvPicPr>
            <a:picLocks noChangeAspect="1"/>
          </p:cNvPicPr>
          <p:nvPr/>
        </p:nvPicPr>
        <p:blipFill>
          <a:blip r:embed="rId2"/>
          <a:stretch>
            <a:fillRect/>
          </a:stretch>
        </p:blipFill>
        <p:spPr>
          <a:xfrm>
            <a:off x="513999" y="1205567"/>
            <a:ext cx="11452793" cy="4842895"/>
          </a:xfrm>
          <a:prstGeom prst="rect">
            <a:avLst/>
          </a:prstGeom>
        </p:spPr>
      </p:pic>
      <p:sp>
        <p:nvSpPr>
          <p:cNvPr id="5" name="직사각형 4">
            <a:extLst>
              <a:ext uri="{FF2B5EF4-FFF2-40B4-BE49-F238E27FC236}">
                <a16:creationId xmlns:a16="http://schemas.microsoft.com/office/drawing/2014/main" id="{0A7B83F6-5902-42D5-A956-726B7BBDA171}"/>
              </a:ext>
            </a:extLst>
          </p:cNvPr>
          <p:cNvSpPr/>
          <p:nvPr/>
        </p:nvSpPr>
        <p:spPr>
          <a:xfrm>
            <a:off x="633167" y="392078"/>
            <a:ext cx="3915303" cy="369332"/>
          </a:xfrm>
          <a:prstGeom prst="rect">
            <a:avLst/>
          </a:prstGeom>
        </p:spPr>
        <p:txBody>
          <a:bodyPr wrap="none">
            <a:spAutoFit/>
          </a:bodyPr>
          <a:lstStyle/>
          <a:p>
            <a:r>
              <a:rPr lang="en-US" altLang="ko-KR" dirty="0">
                <a:solidFill>
                  <a:srgbClr val="282828"/>
                </a:solidFill>
                <a:ea typeface="Open Sans"/>
              </a:rPr>
              <a:t>Deep</a:t>
            </a:r>
            <a:r>
              <a:rPr lang="ko-KR" altLang="ko-KR" dirty="0">
                <a:solidFill>
                  <a:srgbClr val="282828"/>
                </a:solidFill>
                <a:ea typeface="Open Sans"/>
              </a:rPr>
              <a:t> </a:t>
            </a:r>
            <a:r>
              <a:rPr lang="ko-KR" altLang="ko-KR" dirty="0" err="1">
                <a:solidFill>
                  <a:srgbClr val="282828"/>
                </a:solidFill>
                <a:ea typeface="Open Sans"/>
              </a:rPr>
              <a:t>Learning</a:t>
            </a:r>
            <a:r>
              <a:rPr lang="en-US" altLang="ko-KR" dirty="0">
                <a:solidFill>
                  <a:srgbClr val="282828"/>
                </a:solidFill>
                <a:ea typeface="Open Sans"/>
              </a:rPr>
              <a:t> == Neural networks</a:t>
            </a:r>
            <a:endParaRPr lang="ko-KR" altLang="en-US" dirty="0"/>
          </a:p>
        </p:txBody>
      </p:sp>
    </p:spTree>
    <p:extLst>
      <p:ext uri="{BB962C8B-B14F-4D97-AF65-F5344CB8AC3E}">
        <p14:creationId xmlns:p14="http://schemas.microsoft.com/office/powerpoint/2010/main" val="678578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y a Rules Based plus a Machine Learning hybrid approach | 1Spatial">
            <a:extLst>
              <a:ext uri="{FF2B5EF4-FFF2-40B4-BE49-F238E27FC236}">
                <a16:creationId xmlns:a16="http://schemas.microsoft.com/office/drawing/2014/main" id="{7FA40ACD-A26E-4B97-ABD0-701DA2381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85" y="568451"/>
            <a:ext cx="7248087" cy="56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606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3. Subsections of artificial intelligence. Source: generated by the authors. &#10;Reg &#10;Classification &#10;Self Training &#10;Low Density &#10;Se aration Models &#10;Graph Bmd &#10;Algorit h ms &#10;Dynamic programming &#10;Monte Carlo Methods &#10;Heuristic Methods &#10;Deep Feed Forward Networks &#10;Convolution &#10;Neural Networks &#10;Neural Networks &#10;Siamese Neural &#10;Networks &#10;Tra n sformers &#10;Generative &#10;net Wor k s &#10;Graph Neural &#10;Networ &#10;Supervised Learning &#10;Unsupervised &#10;Learning &#10;Dimensiona 'ty &#10;Reduction &#10;Semi Supervised Learning &#10;Reinforcement Learning &#10;Deep Learning &#10;Machine Translation &#10;Content Extraction &#10;Question Answering &#10;Information Retrieval &#10;Sentiment Analysis &#10;Text Generation &#10;Topic Modelin &#10;Image Recognition &#10;Machine Vision &#10;Machine &#10;Learning &#10;Planning &#10;Robotics &#10;Natural Language &#10;Processing &#10;Expert &#10;systems &#10;Speech &#10;Vision &#10;Artificial &#10;intelligence ">
            <a:extLst>
              <a:ext uri="{FF2B5EF4-FFF2-40B4-BE49-F238E27FC236}">
                <a16:creationId xmlns:a16="http://schemas.microsoft.com/office/drawing/2014/main" id="{1DE0A47F-4442-4308-AB10-91A1FBD5F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3" y="0"/>
            <a:ext cx="738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설명선: 오른쪽 화살표 3">
            <a:extLst>
              <a:ext uri="{FF2B5EF4-FFF2-40B4-BE49-F238E27FC236}">
                <a16:creationId xmlns:a16="http://schemas.microsoft.com/office/drawing/2014/main" id="{5589EEFB-FD6D-4A8F-A807-52F3CFE6765B}"/>
              </a:ext>
            </a:extLst>
          </p:cNvPr>
          <p:cNvSpPr/>
          <p:nvPr/>
        </p:nvSpPr>
        <p:spPr>
          <a:xfrm>
            <a:off x="117446" y="4043494"/>
            <a:ext cx="2558642" cy="30200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Transformer</a:t>
            </a:r>
            <a:endParaRPr lang="ko-KR" altLang="en-US" dirty="0"/>
          </a:p>
        </p:txBody>
      </p:sp>
    </p:spTree>
    <p:extLst>
      <p:ext uri="{BB962C8B-B14F-4D97-AF65-F5344CB8AC3E}">
        <p14:creationId xmlns:p14="http://schemas.microsoft.com/office/powerpoint/2010/main" val="1615918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1255E1-F002-40BB-B569-389DB6C9A907}"/>
              </a:ext>
            </a:extLst>
          </p:cNvPr>
          <p:cNvSpPr>
            <a:spLocks noGrp="1"/>
          </p:cNvSpPr>
          <p:nvPr>
            <p:ph type="title"/>
          </p:nvPr>
        </p:nvSpPr>
        <p:spPr/>
        <p:txBody>
          <a:bodyPr/>
          <a:lstStyle/>
          <a:p>
            <a:r>
              <a:rPr lang="ko-KR" altLang="ko-KR" dirty="0" err="1"/>
              <a:t>Transformer</a:t>
            </a:r>
            <a:endParaRPr lang="ko-KR" altLang="en-US" dirty="0"/>
          </a:p>
        </p:txBody>
      </p:sp>
      <p:sp>
        <p:nvSpPr>
          <p:cNvPr id="3" name="내용 개체 틀 2">
            <a:extLst>
              <a:ext uri="{FF2B5EF4-FFF2-40B4-BE49-F238E27FC236}">
                <a16:creationId xmlns:a16="http://schemas.microsoft.com/office/drawing/2014/main" id="{925C75E0-9CED-41CB-994F-F594B951648A}"/>
              </a:ext>
            </a:extLst>
          </p:cNvPr>
          <p:cNvSpPr>
            <a:spLocks noGrp="1"/>
          </p:cNvSpPr>
          <p:nvPr>
            <p:ph idx="1"/>
          </p:nvPr>
        </p:nvSpPr>
        <p:spPr>
          <a:xfrm>
            <a:off x="419450" y="1272317"/>
            <a:ext cx="6177791" cy="4901979"/>
          </a:xfrm>
        </p:spPr>
        <p:txBody>
          <a:bodyPr/>
          <a:lstStyle/>
          <a:p>
            <a:endParaRPr lang="en-US" altLang="ko-KR" sz="2400" dirty="0"/>
          </a:p>
          <a:p>
            <a:pPr marL="457200" lvl="1" indent="0">
              <a:buNone/>
            </a:pPr>
            <a:r>
              <a:rPr lang="ko-KR" altLang="ko-KR" dirty="0" err="1"/>
              <a:t>a</a:t>
            </a:r>
            <a:r>
              <a:rPr lang="ko-KR" altLang="ko-KR" dirty="0"/>
              <a:t> </a:t>
            </a:r>
            <a:r>
              <a:rPr lang="ko-KR" altLang="ko-KR" dirty="0" err="1"/>
              <a:t>specific</a:t>
            </a:r>
            <a:r>
              <a:rPr lang="ko-KR" altLang="ko-KR" dirty="0"/>
              <a:t> </a:t>
            </a:r>
            <a:r>
              <a:rPr lang="ko-KR" altLang="ko-KR" dirty="0" err="1"/>
              <a:t>type</a:t>
            </a:r>
            <a:r>
              <a:rPr lang="ko-KR" altLang="ko-KR" dirty="0"/>
              <a:t> of </a:t>
            </a:r>
            <a:endParaRPr lang="en-US" altLang="ko-KR" dirty="0"/>
          </a:p>
          <a:p>
            <a:pPr marL="457200" lvl="1" indent="0">
              <a:buNone/>
            </a:pPr>
            <a:endParaRPr lang="en-US" altLang="ko-KR" sz="2800" dirty="0">
              <a:highlight>
                <a:srgbClr val="C0C0C0"/>
              </a:highlight>
            </a:endParaRPr>
          </a:p>
          <a:p>
            <a:pPr marL="457200" lvl="1" indent="0">
              <a:buNone/>
            </a:pPr>
            <a:r>
              <a:rPr lang="ko-KR" altLang="ko-KR" sz="2800" dirty="0" err="1">
                <a:highlight>
                  <a:srgbClr val="C0C0C0"/>
                </a:highlight>
              </a:rPr>
              <a:t>deep</a:t>
            </a:r>
            <a:r>
              <a:rPr lang="ko-KR" altLang="ko-KR" sz="2800" dirty="0">
                <a:highlight>
                  <a:srgbClr val="C0C0C0"/>
                </a:highlight>
              </a:rPr>
              <a:t> </a:t>
            </a:r>
            <a:r>
              <a:rPr lang="ko-KR" altLang="ko-KR" sz="2800" dirty="0" err="1">
                <a:highlight>
                  <a:srgbClr val="C0C0C0"/>
                </a:highlight>
              </a:rPr>
              <a:t>learning</a:t>
            </a:r>
            <a:r>
              <a:rPr lang="ko-KR" altLang="ko-KR" sz="2800" dirty="0">
                <a:highlight>
                  <a:srgbClr val="C0C0C0"/>
                </a:highlight>
              </a:rPr>
              <a:t> </a:t>
            </a:r>
            <a:r>
              <a:rPr lang="ko-KR" altLang="ko-KR" sz="2800" dirty="0" err="1">
                <a:highlight>
                  <a:srgbClr val="C0C0C0"/>
                </a:highlight>
              </a:rPr>
              <a:t>model</a:t>
            </a:r>
            <a:r>
              <a:rPr lang="ko-KR" altLang="ko-KR" sz="2800" dirty="0">
                <a:highlight>
                  <a:srgbClr val="C0C0C0"/>
                </a:highlight>
              </a:rPr>
              <a:t> </a:t>
            </a:r>
            <a:r>
              <a:rPr lang="ko-KR" altLang="ko-KR" dirty="0" err="1"/>
              <a:t>architecture</a:t>
            </a:r>
            <a:r>
              <a:rPr lang="ko-KR" altLang="ko-KR" dirty="0"/>
              <a:t> </a:t>
            </a:r>
            <a:endParaRPr lang="en-US" altLang="ko-KR" dirty="0"/>
          </a:p>
          <a:p>
            <a:pPr marL="457200" lvl="1" indent="0">
              <a:buNone/>
            </a:pPr>
            <a:endParaRPr lang="en-US" altLang="ko-KR" dirty="0"/>
          </a:p>
          <a:p>
            <a:pPr marL="457200" lvl="1" indent="0">
              <a:buNone/>
            </a:pPr>
            <a:r>
              <a:rPr lang="ko-KR" altLang="ko-KR" dirty="0" err="1"/>
              <a:t>called</a:t>
            </a:r>
            <a:r>
              <a:rPr lang="ko-KR" altLang="ko-KR" dirty="0"/>
              <a:t> </a:t>
            </a:r>
            <a:r>
              <a:rPr lang="ko-KR" altLang="ko-KR" dirty="0" err="1"/>
              <a:t>the</a:t>
            </a:r>
            <a:r>
              <a:rPr lang="ko-KR" altLang="ko-KR" dirty="0"/>
              <a:t> </a:t>
            </a:r>
            <a:r>
              <a:rPr lang="ko-KR" altLang="ko-KR" dirty="0" err="1"/>
              <a:t>Transformer</a:t>
            </a:r>
            <a:r>
              <a:rPr lang="ko-KR" altLang="ko-KR" dirty="0"/>
              <a:t> </a:t>
            </a:r>
            <a:r>
              <a:rPr lang="ko-KR" altLang="ko-KR" dirty="0" err="1"/>
              <a:t>model</a:t>
            </a:r>
            <a:r>
              <a:rPr lang="ko-KR" altLang="ko-KR" dirty="0"/>
              <a:t>.</a:t>
            </a:r>
          </a:p>
          <a:p>
            <a:endParaRPr lang="ko-KR" altLang="en-US" dirty="0"/>
          </a:p>
        </p:txBody>
      </p:sp>
      <p:pic>
        <p:nvPicPr>
          <p:cNvPr id="1026" name="Picture 2" descr="A 17–95.6 TOPS/W Deep Learning Inference Accelerator with Per-Vector Scaled  4-bit Quantization for Transformers in 5nm | Research">
            <a:extLst>
              <a:ext uri="{FF2B5EF4-FFF2-40B4-BE49-F238E27FC236}">
                <a16:creationId xmlns:a16="http://schemas.microsoft.com/office/drawing/2014/main" id="{D0EF7245-C5B1-47F4-91AA-56E4E6D5D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878" y="1124125"/>
            <a:ext cx="5499688" cy="46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72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2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Three Stages of AI_11zon.webp">
            <a:extLst>
              <a:ext uri="{FF2B5EF4-FFF2-40B4-BE49-F238E27FC236}">
                <a16:creationId xmlns:a16="http://schemas.microsoft.com/office/drawing/2014/main" id="{E57F9CC6-5C9B-43A6-8ED1-E2146A541E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8200" y="13494"/>
            <a:ext cx="6718300" cy="671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46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id="{E7151504-C6E6-45B2-A5E1-00AF447EFE48}"/>
              </a:ext>
            </a:extLst>
          </p:cNvPr>
          <p:cNvGraphicFramePr>
            <a:graphicFrameLocks noGrp="1"/>
          </p:cNvGraphicFramePr>
          <p:nvPr>
            <p:extLst>
              <p:ext uri="{D42A27DB-BD31-4B8C-83A1-F6EECF244321}">
                <p14:modId xmlns:p14="http://schemas.microsoft.com/office/powerpoint/2010/main" val="1125944597"/>
              </p:ext>
            </p:extLst>
          </p:nvPr>
        </p:nvGraphicFramePr>
        <p:xfrm>
          <a:off x="838200" y="877461"/>
          <a:ext cx="10515600" cy="5340285"/>
        </p:xfrm>
        <a:graphic>
          <a:graphicData uri="http://schemas.openxmlformats.org/drawingml/2006/table">
            <a:tbl>
              <a:tblPr/>
              <a:tblGrid>
                <a:gridCol w="3505200">
                  <a:extLst>
                    <a:ext uri="{9D8B030D-6E8A-4147-A177-3AD203B41FA5}">
                      <a16:colId xmlns:a16="http://schemas.microsoft.com/office/drawing/2014/main" val="2552423038"/>
                    </a:ext>
                  </a:extLst>
                </a:gridCol>
                <a:gridCol w="3505200">
                  <a:extLst>
                    <a:ext uri="{9D8B030D-6E8A-4147-A177-3AD203B41FA5}">
                      <a16:colId xmlns:a16="http://schemas.microsoft.com/office/drawing/2014/main" val="3830129273"/>
                    </a:ext>
                  </a:extLst>
                </a:gridCol>
                <a:gridCol w="3505200">
                  <a:extLst>
                    <a:ext uri="{9D8B030D-6E8A-4147-A177-3AD203B41FA5}">
                      <a16:colId xmlns:a16="http://schemas.microsoft.com/office/drawing/2014/main" val="2345797549"/>
                    </a:ext>
                  </a:extLst>
                </a:gridCol>
              </a:tblGrid>
              <a:tr h="447306">
                <a:tc>
                  <a:txBody>
                    <a:bodyPr/>
                    <a:lstStyle/>
                    <a:p>
                      <a:pPr algn="l"/>
                      <a:r>
                        <a:rPr lang="en-US" sz="2400" b="0" dirty="0">
                          <a:effectLst/>
                          <a:highlight>
                            <a:srgbClr val="C0C0C0"/>
                          </a:highlight>
                          <a:latin typeface="Google Sans"/>
                        </a:rPr>
                        <a:t>Feature</a:t>
                      </a:r>
                    </a:p>
                  </a:txBody>
                  <a:tcPr anchor="ctr">
                    <a:lnL>
                      <a:noFill/>
                    </a:lnL>
                    <a:lnR>
                      <a:noFill/>
                    </a:lnR>
                    <a:lnT>
                      <a:noFill/>
                    </a:lnT>
                    <a:lnB>
                      <a:noFill/>
                    </a:lnB>
                    <a:solidFill>
                      <a:srgbClr val="FFFFFF"/>
                    </a:solidFill>
                  </a:tcPr>
                </a:tc>
                <a:tc>
                  <a:txBody>
                    <a:bodyPr/>
                    <a:lstStyle/>
                    <a:p>
                      <a:pPr algn="l"/>
                      <a:r>
                        <a:rPr lang="en-US" sz="2400" b="0" dirty="0">
                          <a:effectLst/>
                          <a:highlight>
                            <a:srgbClr val="C0C0C0"/>
                          </a:highlight>
                          <a:latin typeface="Google Sans"/>
                        </a:rPr>
                        <a:t>AlphaGo   2016</a:t>
                      </a:r>
                    </a:p>
                  </a:txBody>
                  <a:tcPr anchor="ctr">
                    <a:lnL>
                      <a:noFill/>
                    </a:lnL>
                    <a:lnR>
                      <a:noFill/>
                    </a:lnR>
                    <a:lnT>
                      <a:noFill/>
                    </a:lnT>
                    <a:lnB>
                      <a:noFill/>
                    </a:lnB>
                    <a:solidFill>
                      <a:srgbClr val="FFFFFF"/>
                    </a:solidFill>
                  </a:tcPr>
                </a:tc>
                <a:tc>
                  <a:txBody>
                    <a:bodyPr/>
                    <a:lstStyle/>
                    <a:p>
                      <a:pPr algn="l"/>
                      <a:r>
                        <a:rPr lang="en-US" sz="2400" b="0" dirty="0" err="1">
                          <a:effectLst/>
                          <a:highlight>
                            <a:srgbClr val="C0C0C0"/>
                          </a:highlight>
                          <a:latin typeface="Google Sans"/>
                        </a:rPr>
                        <a:t>AlphaZero</a:t>
                      </a:r>
                      <a:r>
                        <a:rPr lang="en-US" sz="2400" b="0" dirty="0">
                          <a:effectLst/>
                          <a:highlight>
                            <a:srgbClr val="C0C0C0"/>
                          </a:highlight>
                          <a:latin typeface="Google Sans"/>
                        </a:rPr>
                        <a:t>  2017</a:t>
                      </a:r>
                    </a:p>
                  </a:txBody>
                  <a:tcPr anchor="ctr">
                    <a:lnL>
                      <a:noFill/>
                    </a:lnL>
                    <a:lnR>
                      <a:noFill/>
                    </a:lnR>
                    <a:lnT>
                      <a:noFill/>
                    </a:lnT>
                    <a:lnB>
                      <a:noFill/>
                    </a:lnB>
                    <a:solidFill>
                      <a:srgbClr val="FFFFFF"/>
                    </a:solidFill>
                  </a:tcPr>
                </a:tc>
                <a:extLst>
                  <a:ext uri="{0D108BD9-81ED-4DB2-BD59-A6C34878D82A}">
                    <a16:rowId xmlns:a16="http://schemas.microsoft.com/office/drawing/2014/main" val="2155328185"/>
                  </a:ext>
                </a:extLst>
              </a:tr>
              <a:tr h="2050149">
                <a:tc>
                  <a:txBody>
                    <a:bodyPr/>
                    <a:lstStyle/>
                    <a:p>
                      <a:endParaRPr lang="en-US" b="0" dirty="0">
                        <a:effectLst/>
                        <a:latin typeface="Google Sans"/>
                      </a:endParaRPr>
                    </a:p>
                    <a:p>
                      <a:endParaRPr lang="en-US" b="0" dirty="0">
                        <a:effectLst/>
                        <a:latin typeface="Google Sans"/>
                      </a:endParaRPr>
                    </a:p>
                    <a:p>
                      <a:endParaRPr lang="en-US" b="0" dirty="0">
                        <a:effectLst/>
                        <a:latin typeface="Google Sans"/>
                      </a:endParaRPr>
                    </a:p>
                    <a:p>
                      <a:r>
                        <a:rPr lang="en-US" b="0" dirty="0">
                          <a:effectLst/>
                          <a:latin typeface="Google Sans"/>
                        </a:rPr>
                        <a:t>Training data</a:t>
                      </a:r>
                    </a:p>
                  </a:txBody>
                  <a:tcPr marL="152400" marR="152400" marT="152400" marB="152400" anchor="ctr">
                    <a:lnL>
                      <a:noFill/>
                    </a:lnL>
                    <a:lnR>
                      <a:noFill/>
                    </a:lnR>
                    <a:lnT>
                      <a:noFill/>
                    </a:lnT>
                    <a:lnB>
                      <a:noFill/>
                    </a:lnB>
                    <a:solidFill>
                      <a:srgbClr val="FFFFFF"/>
                    </a:solidFill>
                  </a:tcPr>
                </a:tc>
                <a:tc>
                  <a:txBody>
                    <a:bodyPr/>
                    <a:lstStyle/>
                    <a:p>
                      <a:endParaRPr lang="en-US" b="0" dirty="0">
                        <a:effectLst/>
                        <a:latin typeface="Google Sans"/>
                      </a:endParaRPr>
                    </a:p>
                    <a:p>
                      <a:r>
                        <a:rPr lang="en-US" b="0" dirty="0">
                          <a:solidFill>
                            <a:schemeClr val="accent4">
                              <a:lumMod val="40000"/>
                              <a:lumOff val="60000"/>
                            </a:schemeClr>
                          </a:solidFill>
                          <a:effectLst/>
                          <a:highlight>
                            <a:srgbClr val="0000FF"/>
                          </a:highlight>
                          <a:latin typeface="Google Sans"/>
                        </a:rPr>
                        <a:t>CPU</a:t>
                      </a:r>
                    </a:p>
                    <a:p>
                      <a:endParaRPr lang="en-US" b="0" dirty="0">
                        <a:effectLst/>
                        <a:latin typeface="Google Sans"/>
                      </a:endParaRPr>
                    </a:p>
                    <a:p>
                      <a:r>
                        <a:rPr lang="en-US" b="0" dirty="0">
                          <a:effectLst/>
                          <a:latin typeface="Google Sans"/>
                        </a:rPr>
                        <a:t>30 million human Go games</a:t>
                      </a:r>
                    </a:p>
                    <a:p>
                      <a:r>
                        <a:rPr lang="en-US" b="0" dirty="0">
                          <a:solidFill>
                            <a:schemeClr val="accent4">
                              <a:lumMod val="40000"/>
                              <a:lumOff val="60000"/>
                            </a:schemeClr>
                          </a:solidFill>
                          <a:effectLst/>
                          <a:highlight>
                            <a:srgbClr val="0000FF"/>
                          </a:highlight>
                          <a:latin typeface="Google Sans"/>
                        </a:rPr>
                        <a:t>Machine</a:t>
                      </a:r>
                      <a:r>
                        <a:rPr lang="ko-KR" altLang="en-US" b="0" dirty="0">
                          <a:solidFill>
                            <a:schemeClr val="accent4">
                              <a:lumMod val="40000"/>
                              <a:lumOff val="60000"/>
                            </a:schemeClr>
                          </a:solidFill>
                          <a:effectLst/>
                          <a:highlight>
                            <a:srgbClr val="0000FF"/>
                          </a:highlight>
                          <a:latin typeface="Google Sans"/>
                        </a:rPr>
                        <a:t> </a:t>
                      </a:r>
                      <a:r>
                        <a:rPr lang="en-US" altLang="ko-KR" b="0" dirty="0">
                          <a:solidFill>
                            <a:schemeClr val="accent4">
                              <a:lumMod val="40000"/>
                              <a:lumOff val="60000"/>
                            </a:schemeClr>
                          </a:solidFill>
                          <a:effectLst/>
                          <a:highlight>
                            <a:srgbClr val="0000FF"/>
                          </a:highlight>
                          <a:latin typeface="Google Sans"/>
                        </a:rPr>
                        <a:t>learning</a:t>
                      </a:r>
                      <a:endParaRPr lang="en-US" b="0" dirty="0">
                        <a:solidFill>
                          <a:schemeClr val="accent4">
                            <a:lumMod val="40000"/>
                            <a:lumOff val="60000"/>
                          </a:schemeClr>
                        </a:solidFill>
                        <a:effectLst/>
                        <a:highlight>
                          <a:srgbClr val="0000FF"/>
                        </a:highlight>
                        <a:latin typeface="Google Sans"/>
                      </a:endParaRPr>
                    </a:p>
                  </a:txBody>
                  <a:tcPr marL="152400" marR="152400" marT="152400" marB="152400" anchor="ctr">
                    <a:lnL>
                      <a:noFill/>
                    </a:lnL>
                    <a:lnR>
                      <a:noFill/>
                    </a:lnR>
                    <a:lnT>
                      <a:noFill/>
                    </a:lnT>
                    <a:lnB>
                      <a:noFill/>
                    </a:lnB>
                    <a:solidFill>
                      <a:srgbClr val="FFFFFF"/>
                    </a:solidFill>
                  </a:tcPr>
                </a:tc>
                <a:tc>
                  <a:txBody>
                    <a:bodyPr/>
                    <a:lstStyle/>
                    <a:p>
                      <a:endParaRPr lang="en-US" b="0" dirty="0">
                        <a:effectLst/>
                        <a:latin typeface="Google Sans"/>
                      </a:endParaRPr>
                    </a:p>
                    <a:p>
                      <a:r>
                        <a:rPr lang="en-US" b="0" dirty="0">
                          <a:solidFill>
                            <a:schemeClr val="accent4">
                              <a:lumMod val="40000"/>
                              <a:lumOff val="60000"/>
                            </a:schemeClr>
                          </a:solidFill>
                          <a:effectLst/>
                          <a:highlight>
                            <a:srgbClr val="0000FF"/>
                          </a:highlight>
                          <a:latin typeface="Google Sans"/>
                        </a:rPr>
                        <a:t>GPU  (TPU)</a:t>
                      </a:r>
                    </a:p>
                    <a:p>
                      <a:endParaRPr lang="en-US" b="0" dirty="0">
                        <a:effectLst/>
                        <a:latin typeface="Google Sans"/>
                      </a:endParaRPr>
                    </a:p>
                    <a:p>
                      <a:r>
                        <a:rPr lang="en-US" b="0" dirty="0">
                          <a:effectLst/>
                          <a:latin typeface="Google Sans"/>
                        </a:rPr>
                        <a:t>Self-play Go games</a:t>
                      </a:r>
                    </a:p>
                    <a:p>
                      <a:r>
                        <a:rPr lang="en-US" b="0" dirty="0">
                          <a:solidFill>
                            <a:schemeClr val="accent4">
                              <a:lumMod val="40000"/>
                              <a:lumOff val="60000"/>
                            </a:schemeClr>
                          </a:solidFill>
                          <a:effectLst/>
                          <a:highlight>
                            <a:srgbClr val="0000FF"/>
                          </a:highlight>
                          <a:latin typeface="Google Sans"/>
                        </a:rPr>
                        <a:t>Deep Learning</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4215356694"/>
                  </a:ext>
                </a:extLst>
              </a:tr>
              <a:tr h="708234">
                <a:tc>
                  <a:txBody>
                    <a:bodyPr/>
                    <a:lstStyle/>
                    <a:p>
                      <a:r>
                        <a:rPr lang="en-US" b="0">
                          <a:effectLst/>
                          <a:latin typeface="Google Sans"/>
                        </a:rPr>
                        <a:t>Neural network architecture</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Two-network</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Single-network</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1366292567"/>
                  </a:ext>
                </a:extLst>
              </a:tr>
              <a:tr h="708234">
                <a:tc>
                  <a:txBody>
                    <a:bodyPr/>
                    <a:lstStyle/>
                    <a:p>
                      <a:r>
                        <a:rPr lang="en-US" b="0">
                          <a:effectLst/>
                          <a:latin typeface="Google Sans"/>
                        </a:rPr>
                        <a:t>Monte Carlo tree search</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MCTS</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MCTS with modifications</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3134834162"/>
                  </a:ext>
                </a:extLst>
              </a:tr>
              <a:tr h="708234">
                <a:tc>
                  <a:txBody>
                    <a:bodyPr/>
                    <a:lstStyle/>
                    <a:p>
                      <a:r>
                        <a:rPr lang="en-US" b="0" dirty="0">
                          <a:effectLst/>
                          <a:latin typeface="Google Sans"/>
                        </a:rPr>
                        <a:t>Peak Elo rating</a:t>
                      </a:r>
                    </a:p>
                  </a:txBody>
                  <a:tcPr marL="152400" marR="152400" marT="152400" marB="152400" anchor="ctr">
                    <a:lnL>
                      <a:noFill/>
                    </a:lnL>
                    <a:lnR>
                      <a:noFill/>
                    </a:lnR>
                    <a:lnT>
                      <a:noFill/>
                    </a:lnT>
                    <a:lnB>
                      <a:noFill/>
                    </a:lnB>
                    <a:solidFill>
                      <a:srgbClr val="FFFFFF"/>
                    </a:solidFill>
                  </a:tcPr>
                </a:tc>
                <a:tc>
                  <a:txBody>
                    <a:bodyPr/>
                    <a:lstStyle/>
                    <a:p>
                      <a:r>
                        <a:rPr lang="en-US" altLang="ko-KR" b="0">
                          <a:effectLst/>
                          <a:latin typeface="Google Sans"/>
                        </a:rPr>
                        <a:t>3,900</a:t>
                      </a:r>
                    </a:p>
                  </a:txBody>
                  <a:tcPr marL="152400" marR="152400" marT="152400" marB="152400" anchor="ctr">
                    <a:lnL>
                      <a:noFill/>
                    </a:lnL>
                    <a:lnR>
                      <a:noFill/>
                    </a:lnR>
                    <a:lnT>
                      <a:noFill/>
                    </a:lnT>
                    <a:lnB>
                      <a:noFill/>
                    </a:lnB>
                    <a:solidFill>
                      <a:srgbClr val="FFFFFF"/>
                    </a:solidFill>
                  </a:tcPr>
                </a:tc>
                <a:tc>
                  <a:txBody>
                    <a:bodyPr/>
                    <a:lstStyle/>
                    <a:p>
                      <a:r>
                        <a:rPr lang="en-US" altLang="ko-KR" b="0">
                          <a:effectLst/>
                          <a:latin typeface="Google Sans"/>
                        </a:rPr>
                        <a:t>4,823</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2215890484"/>
                  </a:ext>
                </a:extLst>
              </a:tr>
              <a:tr h="708234">
                <a:tc>
                  <a:txBody>
                    <a:bodyPr/>
                    <a:lstStyle/>
                    <a:p>
                      <a:r>
                        <a:rPr lang="en-US" b="0">
                          <a:effectLst/>
                          <a:latin typeface="Google Sans"/>
                        </a:rPr>
                        <a:t>Versatility</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Can only play Go</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Can play Go, chess, and shogi</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3668327594"/>
                  </a:ext>
                </a:extLst>
              </a:tr>
            </a:tbl>
          </a:graphicData>
        </a:graphic>
      </p:graphicFrame>
      <p:cxnSp>
        <p:nvCxnSpPr>
          <p:cNvPr id="8" name="직선 연결선 7">
            <a:extLst>
              <a:ext uri="{FF2B5EF4-FFF2-40B4-BE49-F238E27FC236}">
                <a16:creationId xmlns:a16="http://schemas.microsoft.com/office/drawing/2014/main" id="{405F404F-3253-45DC-9F87-29C062833760}"/>
              </a:ext>
            </a:extLst>
          </p:cNvPr>
          <p:cNvCxnSpPr/>
          <p:nvPr/>
        </p:nvCxnSpPr>
        <p:spPr>
          <a:xfrm>
            <a:off x="932577" y="1602296"/>
            <a:ext cx="98402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340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Artificial Intelligence">
            <a:extLst>
              <a:ext uri="{FF2B5EF4-FFF2-40B4-BE49-F238E27FC236}">
                <a16:creationId xmlns:a16="http://schemas.microsoft.com/office/drawing/2014/main" id="{80FDF800-3689-4084-9E2C-46EE0C020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90488"/>
            <a:ext cx="7143750" cy="667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72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sz="2800" dirty="0" err="1">
                <a:highlight>
                  <a:srgbClr val="C0C0C0"/>
                </a:highlight>
              </a:rPr>
              <a:t>artificial</a:t>
            </a:r>
            <a:r>
              <a:rPr lang="ko-KR" altLang="ko-KR" sz="2800" dirty="0">
                <a:highlight>
                  <a:srgbClr val="C0C0C0"/>
                </a:highlight>
              </a:rPr>
              <a:t> </a:t>
            </a:r>
            <a:r>
              <a:rPr lang="ko-KR" altLang="ko-KR" sz="2800" dirty="0" err="1">
                <a:highlight>
                  <a:srgbClr val="C0C0C0"/>
                </a:highlight>
              </a:rPr>
              <a:t>intelligence</a:t>
            </a:r>
            <a:r>
              <a:rPr lang="ko-KR" altLang="ko-KR" sz="2800" dirty="0">
                <a:highlight>
                  <a:srgbClr val="C0C0C0"/>
                </a:highlight>
              </a:rPr>
              <a:t> </a:t>
            </a:r>
            <a:r>
              <a:rPr lang="ko-KR" altLang="ko-KR" dirty="0"/>
              <a:t>(AI) </a:t>
            </a:r>
            <a:r>
              <a:rPr lang="ko-KR" altLang="ko-KR" sz="2800" dirty="0" err="1">
                <a:highlight>
                  <a:srgbClr val="C0C0C0"/>
                </a:highlight>
              </a:rPr>
              <a:t>content</a:t>
            </a:r>
            <a:r>
              <a:rPr lang="ko-KR" altLang="ko-KR" sz="2800" dirty="0">
                <a:highlight>
                  <a:srgbClr val="C0C0C0"/>
                </a:highlight>
              </a:rPr>
              <a:t> </a:t>
            </a:r>
            <a:r>
              <a:rPr lang="ko-KR" altLang="ko-KR" sz="2800" dirty="0" err="1">
                <a:highlight>
                  <a:srgbClr val="C0C0C0"/>
                </a:highlight>
              </a:rPr>
              <a:t>generator</a:t>
            </a:r>
            <a:r>
              <a:rPr lang="ko-KR" altLang="ko-KR" sz="2800" dirty="0">
                <a:highlight>
                  <a:srgbClr val="C0C0C0"/>
                </a:highlight>
              </a:rPr>
              <a:t> </a:t>
            </a:r>
            <a:endParaRPr lang="en-US" altLang="ko-KR" dirty="0">
              <a:highlight>
                <a:srgbClr val="C0C0C0"/>
              </a:highlight>
            </a:endParaRPr>
          </a:p>
          <a:p>
            <a:pPr marL="457200" lvl="1" indent="0">
              <a:buNone/>
            </a:pPr>
            <a:endParaRPr lang="ko-KR" altLang="ko-KR" dirty="0">
              <a:highlight>
                <a:srgbClr val="C0C0C0"/>
              </a:highlight>
            </a:endParaRPr>
          </a:p>
          <a:p>
            <a:pPr marL="457200" lvl="1" indent="0">
              <a:buNone/>
            </a:pPr>
            <a:r>
              <a:rPr lang="ko-KR" altLang="ko-KR" dirty="0" err="1"/>
              <a:t>that</a:t>
            </a:r>
            <a:r>
              <a:rPr lang="ko-KR" altLang="ko-KR" dirty="0"/>
              <a:t> </a:t>
            </a:r>
            <a:r>
              <a:rPr lang="ko-KR" altLang="ko-KR" sz="2800" dirty="0" err="1">
                <a:highlight>
                  <a:srgbClr val="C0C0C0"/>
                </a:highlight>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2800" dirty="0" err="1">
                <a:highlight>
                  <a:srgbClr val="C0C0C0"/>
                </a:highlight>
              </a:rPr>
              <a:t>based</a:t>
            </a:r>
            <a:r>
              <a:rPr lang="ko-KR" altLang="ko-KR" sz="2800" dirty="0">
                <a:highlight>
                  <a:srgbClr val="C0C0C0"/>
                </a:highlight>
              </a:rPr>
              <a:t> </a:t>
            </a:r>
            <a:r>
              <a:rPr lang="ko-KR" altLang="ko-KR" sz="2800" dirty="0" err="1">
                <a:highlight>
                  <a:srgbClr val="C0C0C0"/>
                </a:highlight>
              </a:rPr>
              <a:t>on</a:t>
            </a:r>
            <a:r>
              <a:rPr lang="ko-KR" altLang="ko-KR" sz="2800" dirty="0">
                <a:highlight>
                  <a:srgbClr val="C0C0C0"/>
                </a:highlight>
              </a:rPr>
              <a:t> </a:t>
            </a:r>
            <a:r>
              <a:rPr lang="ko-KR" altLang="ko-KR" sz="2800" dirty="0" err="1">
                <a:highlight>
                  <a:srgbClr val="C0C0C0"/>
                </a:highlight>
              </a:rPr>
              <a:t>user</a:t>
            </a:r>
            <a:r>
              <a:rPr lang="ko-KR" altLang="ko-KR" sz="2800" dirty="0">
                <a:highlight>
                  <a:srgbClr val="C0C0C0"/>
                </a:highlight>
              </a:rPr>
              <a:t> </a:t>
            </a:r>
            <a:r>
              <a:rPr lang="ko-KR" altLang="ko-KR" sz="2800" dirty="0" err="1">
                <a:highlight>
                  <a:srgbClr val="C0C0C0"/>
                </a:highlight>
              </a:rPr>
              <a:t>input</a:t>
            </a:r>
            <a:r>
              <a:rPr lang="ko-KR" altLang="ko-KR" sz="2800" dirty="0">
                <a:highlight>
                  <a:srgbClr val="C0C0C0"/>
                </a:highlight>
              </a:rPr>
              <a:t>.</a:t>
            </a:r>
            <a:r>
              <a:rPr lang="en-US" altLang="ko-KR" sz="2800" dirty="0">
                <a:highlight>
                  <a:srgbClr val="C0C0C0"/>
                </a:highlight>
              </a:rPr>
              <a:t> </a:t>
            </a:r>
          </a:p>
          <a:p>
            <a:endParaRPr lang="ko-KR" altLang="en-US" dirty="0"/>
          </a:p>
        </p:txBody>
      </p:sp>
    </p:spTree>
    <p:extLst>
      <p:ext uri="{BB962C8B-B14F-4D97-AF65-F5344CB8AC3E}">
        <p14:creationId xmlns:p14="http://schemas.microsoft.com/office/powerpoint/2010/main" val="3958483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63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617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20D09E6-72C2-4B59-B38E-B64A2E2DEBB8}"/>
              </a:ext>
            </a:extLst>
          </p:cNvPr>
          <p:cNvSpPr>
            <a:spLocks noChangeArrowheads="1"/>
          </p:cNvSpPr>
          <p:nvPr/>
        </p:nvSpPr>
        <p:spPr bwMode="auto">
          <a:xfrm>
            <a:off x="8086987" y="1618117"/>
            <a:ext cx="3928844" cy="27409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latinLnBrk="0">
              <a:lnSpc>
                <a:spcPct val="250000"/>
              </a:lnSpc>
            </a:pPr>
            <a:r>
              <a:rPr lang="ko-KR" altLang="ko-KR" sz="1200" dirty="0" err="1">
                <a:solidFill>
                  <a:srgbClr val="1F1F1F"/>
                </a:solidFill>
                <a:ea typeface="Google Sans"/>
              </a:rPr>
              <a:t>where</a:t>
            </a:r>
            <a:r>
              <a:rPr lang="ko-KR" altLang="ko-KR" sz="1200" dirty="0">
                <a:solidFill>
                  <a:srgbClr val="1F1F1F"/>
                </a:solidFill>
                <a:ea typeface="Google Sans"/>
              </a:rPr>
              <a:t>:</a:t>
            </a:r>
            <a:endParaRPr lang="ko-KR" altLang="ko-KR" sz="800" dirty="0"/>
          </a:p>
          <a:p>
            <a:pPr lvl="1" latinLnBrk="0">
              <a:lnSpc>
                <a:spcPct val="250000"/>
              </a:lnSpc>
            </a:pPr>
            <a:r>
              <a:rPr lang="ko-KR" altLang="ko-KR" sz="1000" dirty="0" err="1">
                <a:solidFill>
                  <a:srgbClr val="1F1F1F"/>
                </a:solidFill>
                <a:latin typeface="Arial Unicode MS"/>
                <a:ea typeface="Google Sans Mono"/>
              </a:rPr>
              <a:t>y</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output</a:t>
            </a:r>
            <a:r>
              <a:rPr lang="ko-KR" altLang="ko-KR" sz="1200" dirty="0">
                <a:solidFill>
                  <a:srgbClr val="1F1F1F"/>
                </a:solidFill>
                <a:ea typeface="Google Sans"/>
              </a:rPr>
              <a:t> of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neural</a:t>
            </a:r>
            <a:r>
              <a:rPr lang="ko-KR" altLang="ko-KR" sz="1200" dirty="0">
                <a:solidFill>
                  <a:srgbClr val="1F1F1F"/>
                </a:solidFill>
                <a:ea typeface="Google Sans"/>
              </a:rPr>
              <a:t> </a:t>
            </a:r>
            <a:r>
              <a:rPr lang="ko-KR" altLang="ko-KR" sz="1200" dirty="0" err="1">
                <a:solidFill>
                  <a:srgbClr val="1F1F1F"/>
                </a:solidFill>
                <a:ea typeface="Google Sans"/>
              </a:rPr>
              <a:t>network</a:t>
            </a:r>
            <a:endParaRPr lang="ko-KR" altLang="ko-KR" sz="1200" dirty="0">
              <a:solidFill>
                <a:srgbClr val="1F1F1F"/>
              </a:solidFill>
              <a:ea typeface="Google Sans"/>
            </a:endParaRPr>
          </a:p>
          <a:p>
            <a:pPr lvl="1" latinLnBrk="0">
              <a:lnSpc>
                <a:spcPct val="250000"/>
              </a:lnSpc>
            </a:pPr>
            <a:r>
              <a:rPr lang="ko-KR" altLang="ko-KR" sz="1000" dirty="0">
                <a:solidFill>
                  <a:srgbClr val="1F1F1F"/>
                </a:solidFill>
                <a:latin typeface="Arial Unicode MS"/>
                <a:ea typeface="Google Sans Mono"/>
              </a:rPr>
              <a:t>()</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an</a:t>
            </a:r>
            <a:r>
              <a:rPr lang="ko-KR" altLang="ko-KR" sz="1200" dirty="0">
                <a:solidFill>
                  <a:srgbClr val="1F1F1F"/>
                </a:solidFill>
                <a:ea typeface="Google Sans"/>
              </a:rPr>
              <a:t> </a:t>
            </a:r>
            <a:r>
              <a:rPr lang="ko-KR" altLang="ko-KR" sz="1200" dirty="0" err="1">
                <a:solidFill>
                  <a:srgbClr val="1F1F1F"/>
                </a:solidFill>
                <a:ea typeface="Google Sans"/>
              </a:rPr>
              <a:t>activation</a:t>
            </a:r>
            <a:r>
              <a:rPr lang="ko-KR" altLang="ko-KR" sz="1200" dirty="0">
                <a:solidFill>
                  <a:srgbClr val="1F1F1F"/>
                </a:solidFill>
                <a:ea typeface="Google Sans"/>
              </a:rPr>
              <a:t> </a:t>
            </a:r>
            <a:r>
              <a:rPr lang="ko-KR" altLang="ko-KR" sz="1200" dirty="0" err="1">
                <a:solidFill>
                  <a:srgbClr val="1F1F1F"/>
                </a:solidFill>
                <a:ea typeface="Google Sans"/>
              </a:rPr>
              <a:t>function</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W</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weight</a:t>
            </a:r>
            <a:r>
              <a:rPr lang="ko-KR" altLang="ko-KR" sz="1200" dirty="0">
                <a:solidFill>
                  <a:srgbClr val="1F1F1F"/>
                </a:solidFill>
                <a:ea typeface="Google Sans"/>
              </a:rPr>
              <a:t> </a:t>
            </a:r>
            <a:r>
              <a:rPr lang="ko-KR" altLang="ko-KR" sz="1200" dirty="0" err="1">
                <a:solidFill>
                  <a:srgbClr val="1F1F1F"/>
                </a:solidFill>
                <a:ea typeface="Google Sans"/>
              </a:rPr>
              <a:t>matrix</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x</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input</a:t>
            </a:r>
            <a:r>
              <a:rPr lang="ko-KR" altLang="ko-KR" sz="1200" dirty="0">
                <a:solidFill>
                  <a:srgbClr val="1F1F1F"/>
                </a:solidFill>
                <a:ea typeface="Google Sans"/>
              </a:rPr>
              <a:t> </a:t>
            </a:r>
            <a:r>
              <a:rPr lang="ko-KR" altLang="ko-KR" sz="1200" dirty="0" err="1">
                <a:solidFill>
                  <a:srgbClr val="1F1F1F"/>
                </a:solidFill>
                <a:ea typeface="Google Sans"/>
              </a:rPr>
              <a:t>vector</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b</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bias</a:t>
            </a:r>
            <a:r>
              <a:rPr lang="ko-KR" altLang="ko-KR" sz="1200" dirty="0">
                <a:solidFill>
                  <a:srgbClr val="1F1F1F"/>
                </a:solidFill>
                <a:ea typeface="Google Sans"/>
              </a:rPr>
              <a:t> </a:t>
            </a:r>
            <a:r>
              <a:rPr lang="ko-KR" altLang="ko-KR" sz="1200" dirty="0" err="1">
                <a:solidFill>
                  <a:srgbClr val="1F1F1F"/>
                </a:solidFill>
                <a:ea typeface="Google Sans"/>
              </a:rPr>
              <a:t>vector</a:t>
            </a:r>
            <a:endParaRPr lang="ko-KR" altLang="ko-KR" sz="1200" dirty="0">
              <a:solidFill>
                <a:srgbClr val="1F1F1F"/>
              </a:solidFill>
              <a:ea typeface="Google Sans"/>
            </a:endParaRPr>
          </a:p>
        </p:txBody>
      </p:sp>
      <p:sp>
        <p:nvSpPr>
          <p:cNvPr id="5" name="Rectangle 2">
            <a:extLst>
              <a:ext uri="{FF2B5EF4-FFF2-40B4-BE49-F238E27FC236}">
                <a16:creationId xmlns:a16="http://schemas.microsoft.com/office/drawing/2014/main" id="{B0D1DAF3-795E-42B4-8258-BBC8E2DF1CA3}"/>
              </a:ext>
            </a:extLst>
          </p:cNvPr>
          <p:cNvSpPr>
            <a:spLocks noChangeArrowheads="1"/>
          </p:cNvSpPr>
          <p:nvPr/>
        </p:nvSpPr>
        <p:spPr bwMode="auto">
          <a:xfrm>
            <a:off x="721453" y="1772862"/>
            <a:ext cx="7365533"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The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mathematical</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formula</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for</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a</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neural</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network</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can</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be</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expressed</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as</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follows</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a:t>
            </a:r>
            <a:endParaRPr kumimoji="0" lang="en-US" altLang="ko-KR" sz="1200" b="0" i="0" u="none" strike="noStrike" cap="none" normalizeH="0" baseline="0" dirty="0">
              <a:ln>
                <a:noFill/>
              </a:ln>
              <a:solidFill>
                <a:srgbClr val="1F1F1F"/>
              </a:solidFill>
              <a:effectLst/>
              <a:latin typeface="Arial" panose="020B0604020202020204" pitchFamily="34" charset="0"/>
              <a:ea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6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8000" b="0" i="0" u="none" strike="noStrike" cap="none" normalizeH="0" baseline="0" dirty="0" err="1">
                <a:ln>
                  <a:noFill/>
                </a:ln>
                <a:solidFill>
                  <a:schemeClr val="tx1"/>
                </a:solidFill>
                <a:effectLst/>
                <a:latin typeface="Consolas" panose="020B0609020204030204" pitchFamily="49" charset="0"/>
              </a:rPr>
              <a:t>y</a:t>
            </a:r>
            <a:r>
              <a:rPr kumimoji="0" lang="ko-KR" altLang="ko-KR" sz="8000" b="0" i="0" u="none" strike="noStrike" cap="none" normalizeH="0" baseline="0" dirty="0">
                <a:ln>
                  <a:noFill/>
                </a:ln>
                <a:solidFill>
                  <a:schemeClr val="tx1"/>
                </a:solidFill>
                <a:effectLst/>
                <a:latin typeface="Consolas" panose="020B0609020204030204" pitchFamily="49" charset="0"/>
              </a:rPr>
              <a:t> = </a:t>
            </a:r>
            <a:r>
              <a:rPr kumimoji="0" lang="ko-KR" altLang="ko-KR" sz="8000" b="0" i="0" u="none" strike="noStrike" cap="none" normalizeH="0" baseline="0" dirty="0" err="1">
                <a:ln>
                  <a:noFill/>
                </a:ln>
                <a:solidFill>
                  <a:schemeClr val="tx1"/>
                </a:solidFill>
                <a:effectLst/>
                <a:latin typeface="Consolas" panose="020B0609020204030204" pitchFamily="49" charset="0"/>
              </a:rPr>
              <a:t>f</a:t>
            </a:r>
            <a:r>
              <a:rPr kumimoji="0" lang="ko-KR" altLang="ko-KR" sz="8000" b="0" i="0" u="none" strike="noStrike" cap="none" normalizeH="0" baseline="0" dirty="0">
                <a:ln>
                  <a:noFill/>
                </a:ln>
                <a:solidFill>
                  <a:schemeClr val="tx1"/>
                </a:solidFill>
                <a:effectLst/>
                <a:latin typeface="Consolas" panose="020B0609020204030204" pitchFamily="49" charset="0"/>
              </a:rPr>
              <a:t>(</a:t>
            </a:r>
            <a:r>
              <a:rPr kumimoji="0" lang="ko-KR" altLang="ko-KR" sz="8000" b="0" i="0" u="none" strike="noStrike" cap="none" normalizeH="0" baseline="0" dirty="0" err="1">
                <a:ln>
                  <a:noFill/>
                </a:ln>
                <a:solidFill>
                  <a:schemeClr val="tx1"/>
                </a:solidFill>
                <a:effectLst/>
                <a:latin typeface="Consolas" panose="020B0609020204030204" pitchFamily="49" charset="0"/>
              </a:rPr>
              <a:t>Wx</a:t>
            </a:r>
            <a:r>
              <a:rPr kumimoji="0" lang="ko-KR" altLang="ko-KR" sz="8000" b="0" i="0" u="none" strike="noStrike" cap="none" normalizeH="0" baseline="0" dirty="0">
                <a:ln>
                  <a:noFill/>
                </a:ln>
                <a:solidFill>
                  <a:schemeClr val="tx1"/>
                </a:solidFill>
                <a:effectLst/>
                <a:latin typeface="Consolas" panose="020B0609020204030204" pitchFamily="49" charset="0"/>
              </a:rPr>
              <a:t> + </a:t>
            </a:r>
            <a:r>
              <a:rPr kumimoji="0" lang="ko-KR" altLang="ko-KR" sz="8000" b="0" i="0" u="none" strike="noStrike" cap="none" normalizeH="0" baseline="0" dirty="0" err="1">
                <a:ln>
                  <a:noFill/>
                </a:ln>
                <a:solidFill>
                  <a:schemeClr val="tx1"/>
                </a:solidFill>
                <a:effectLst/>
                <a:latin typeface="Consolas" panose="020B0609020204030204" pitchFamily="49" charset="0"/>
              </a:rPr>
              <a:t>b</a:t>
            </a:r>
            <a:r>
              <a:rPr kumimoji="0" lang="ko-KR" altLang="ko-KR" sz="8000" b="0" i="0" u="none" strike="noStrike" cap="none" normalizeH="0" baseline="0" dirty="0">
                <a:ln>
                  <a:noFill/>
                </a:ln>
                <a:solidFill>
                  <a:schemeClr val="tx1"/>
                </a:solidFill>
                <a:effectLst/>
                <a:latin typeface="Consolas" panose="020B0609020204030204" pitchFamily="49" charset="0"/>
              </a:rPr>
              <a:t>)</a:t>
            </a:r>
            <a:endParaRPr kumimoji="0" lang="ko-KR" altLang="ko-KR" sz="19900" b="0" i="0" u="none" strike="noStrike" cap="none" normalizeH="0" baseline="0" dirty="0">
              <a:ln>
                <a:noFill/>
              </a:ln>
              <a:solidFill>
                <a:schemeClr val="tx1"/>
              </a:solidFill>
              <a:effectLst/>
              <a:latin typeface="Consolas" panose="020B0609020204030204" pitchFamily="49" charset="0"/>
            </a:endParaRPr>
          </a:p>
        </p:txBody>
      </p:sp>
      <p:sp>
        <p:nvSpPr>
          <p:cNvPr id="6" name="직사각형 5">
            <a:extLst>
              <a:ext uri="{FF2B5EF4-FFF2-40B4-BE49-F238E27FC236}">
                <a16:creationId xmlns:a16="http://schemas.microsoft.com/office/drawing/2014/main" id="{C2A90B5D-A328-4B7D-8224-9D86895124CC}"/>
              </a:ext>
            </a:extLst>
          </p:cNvPr>
          <p:cNvSpPr/>
          <p:nvPr/>
        </p:nvSpPr>
        <p:spPr>
          <a:xfrm>
            <a:off x="8386194" y="4778218"/>
            <a:ext cx="3065170" cy="923330"/>
          </a:xfrm>
          <a:prstGeom prst="rect">
            <a:avLst/>
          </a:prstGeom>
        </p:spPr>
        <p:txBody>
          <a:bodyPr wrap="square">
            <a:spAutoFit/>
          </a:bodyPr>
          <a:lstStyle/>
          <a:p>
            <a:pPr>
              <a:buFont typeface="Arial" panose="020B0604020202020204" pitchFamily="34" charset="0"/>
              <a:buChar char="•"/>
            </a:pPr>
            <a:r>
              <a:rPr lang="en-US" altLang="ko-KR" dirty="0">
                <a:solidFill>
                  <a:srgbClr val="1F1F1F"/>
                </a:solidFill>
                <a:latin typeface="Google Sans"/>
              </a:rPr>
              <a:t>  Cost function: </a:t>
            </a:r>
          </a:p>
          <a:p>
            <a:pPr>
              <a:buFont typeface="Arial" panose="020B0604020202020204" pitchFamily="34" charset="0"/>
              <a:buChar char="•"/>
            </a:pPr>
            <a:r>
              <a:rPr lang="en-US" altLang="ko-KR" dirty="0">
                <a:solidFill>
                  <a:srgbClr val="1F1F1F"/>
                </a:solidFill>
                <a:latin typeface="Google Sans"/>
              </a:rPr>
              <a:t>  Gradient descent:</a:t>
            </a:r>
          </a:p>
          <a:p>
            <a:pPr>
              <a:buFont typeface="Arial" panose="020B0604020202020204" pitchFamily="34" charset="0"/>
              <a:buChar char="•"/>
            </a:pPr>
            <a:r>
              <a:rPr lang="en-US" altLang="ko-KR" dirty="0">
                <a:solidFill>
                  <a:srgbClr val="1F1F1F"/>
                </a:solidFill>
                <a:latin typeface="Google Sans"/>
              </a:rPr>
              <a:t>  Backpropagation</a:t>
            </a:r>
            <a:endParaRPr lang="en-US" altLang="ko-KR" b="0" i="0" dirty="0">
              <a:solidFill>
                <a:srgbClr val="1F1F1F"/>
              </a:solidFill>
              <a:effectLst/>
              <a:latin typeface="Google Sans"/>
            </a:endParaRPr>
          </a:p>
        </p:txBody>
      </p:sp>
    </p:spTree>
    <p:extLst>
      <p:ext uri="{BB962C8B-B14F-4D97-AF65-F5344CB8AC3E}">
        <p14:creationId xmlns:p14="http://schemas.microsoft.com/office/powerpoint/2010/main" val="4212277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583335-4B5A-428E-90FC-174D2BEED0B5}"/>
              </a:ext>
            </a:extLst>
          </p:cNvPr>
          <p:cNvSpPr>
            <a:spLocks noGrp="1"/>
          </p:cNvSpPr>
          <p:nvPr>
            <p:ph type="title"/>
          </p:nvPr>
        </p:nvSpPr>
        <p:spPr/>
        <p:txBody>
          <a:bodyPr>
            <a:normAutofit fontScale="90000"/>
          </a:bodyPr>
          <a:lstStyle/>
          <a:p>
            <a:pPr algn="ctr"/>
            <a:r>
              <a:rPr lang="en-US" altLang="ko-KR" dirty="0"/>
              <a:t>Leonhard Euler</a:t>
            </a:r>
            <a:br>
              <a:rPr lang="en-US" altLang="ko-KR" dirty="0"/>
            </a:br>
            <a:r>
              <a:rPr lang="en-US" altLang="ko-KR" sz="3200" i="1" dirty="0"/>
              <a:t> </a:t>
            </a:r>
            <a:r>
              <a:rPr lang="en-US" altLang="ko-KR" sz="3200" i="1" dirty="0" err="1"/>
              <a:t>Introductio</a:t>
            </a:r>
            <a:r>
              <a:rPr lang="en-US" altLang="ko-KR" sz="3200" i="1" dirty="0"/>
              <a:t> in </a:t>
            </a:r>
            <a:r>
              <a:rPr lang="en-US" altLang="ko-KR" sz="3200" i="1" dirty="0" err="1"/>
              <a:t>Analysin</a:t>
            </a:r>
            <a:r>
              <a:rPr lang="en-US" altLang="ko-KR" sz="3200" i="1" dirty="0"/>
              <a:t> </a:t>
            </a:r>
            <a:r>
              <a:rPr lang="en-US" altLang="ko-KR" sz="3200" i="1" dirty="0" err="1"/>
              <a:t>Infinitorum</a:t>
            </a:r>
            <a:r>
              <a:rPr lang="en-US" altLang="ko-KR" sz="3200" i="1" dirty="0"/>
              <a:t>. 1748</a:t>
            </a:r>
            <a:br>
              <a:rPr lang="en-US" altLang="ko-KR" sz="3200" dirty="0"/>
            </a:br>
            <a:endParaRPr lang="ko-KR" altLang="en-US" sz="3200" dirty="0"/>
          </a:p>
        </p:txBody>
      </p:sp>
      <p:pic>
        <p:nvPicPr>
          <p:cNvPr id="4" name="내용 개체 틀 3">
            <a:extLst>
              <a:ext uri="{FF2B5EF4-FFF2-40B4-BE49-F238E27FC236}">
                <a16:creationId xmlns:a16="http://schemas.microsoft.com/office/drawing/2014/main" id="{870CCDD9-40F3-4B0B-8ECC-6D048EB9FCB8}"/>
              </a:ext>
            </a:extLst>
          </p:cNvPr>
          <p:cNvPicPr>
            <a:picLocks noGrp="1" noChangeAspect="1"/>
          </p:cNvPicPr>
          <p:nvPr>
            <p:ph idx="1"/>
          </p:nvPr>
        </p:nvPicPr>
        <p:blipFill>
          <a:blip r:embed="rId2"/>
          <a:stretch>
            <a:fillRect/>
          </a:stretch>
        </p:blipFill>
        <p:spPr>
          <a:xfrm>
            <a:off x="78144" y="2142461"/>
            <a:ext cx="6362700" cy="3400425"/>
          </a:xfrm>
          <a:prstGeom prst="rect">
            <a:avLst/>
          </a:prstGeom>
        </p:spPr>
      </p:pic>
      <p:pic>
        <p:nvPicPr>
          <p:cNvPr id="6148" name="Picture 4">
            <a:extLst>
              <a:ext uri="{FF2B5EF4-FFF2-40B4-BE49-F238E27FC236}">
                <a16:creationId xmlns:a16="http://schemas.microsoft.com/office/drawing/2014/main" id="{AD20EB6F-87D4-4AE8-B628-8157E99C3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01" y="1690688"/>
            <a:ext cx="3537857" cy="457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171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14813-7B97-4E9D-9E9D-0BB5068BA3C6}"/>
              </a:ext>
            </a:extLst>
          </p:cNvPr>
          <p:cNvSpPr>
            <a:spLocks noGrp="1"/>
          </p:cNvSpPr>
          <p:nvPr>
            <p:ph type="title"/>
          </p:nvPr>
        </p:nvSpPr>
        <p:spPr/>
        <p:txBody>
          <a:bodyPr/>
          <a:lstStyle/>
          <a:p>
            <a:r>
              <a:rPr lang="en-US" altLang="ko-KR" dirty="0"/>
              <a:t>function</a:t>
            </a:r>
            <a:endParaRPr lang="ko-KR" altLang="en-US" dirty="0"/>
          </a:p>
        </p:txBody>
      </p:sp>
      <p:pic>
        <p:nvPicPr>
          <p:cNvPr id="2050" name="Picture 2" descr="What is a Function 1">
            <a:extLst>
              <a:ext uri="{FF2B5EF4-FFF2-40B4-BE49-F238E27FC236}">
                <a16:creationId xmlns:a16="http://schemas.microsoft.com/office/drawing/2014/main" id="{16B8EB8D-DFD4-4BC0-95A6-6597DB5AF0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547" y="1627464"/>
            <a:ext cx="8988373" cy="486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693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03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13617A-6A80-409A-A9D3-5A38693C3C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4097" y="810491"/>
            <a:ext cx="9799013" cy="551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894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uture Internet | Free Full-Text | Predicting Dog Emotions Based on Posture  Analysis Using DeepLabCut">
            <a:extLst>
              <a:ext uri="{FF2B5EF4-FFF2-40B4-BE49-F238E27FC236}">
                <a16:creationId xmlns:a16="http://schemas.microsoft.com/office/drawing/2014/main" id="{8E62A480-36E6-4063-922A-82A61180D5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5446" y="108374"/>
            <a:ext cx="7684714" cy="600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9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79E2E18-F8F2-4FCE-AD3E-B1A3CBB33C51}"/>
              </a:ext>
            </a:extLst>
          </p:cNvPr>
          <p:cNvSpPr/>
          <p:nvPr/>
        </p:nvSpPr>
        <p:spPr>
          <a:xfrm>
            <a:off x="1068199" y="3734847"/>
            <a:ext cx="6096000" cy="2031325"/>
          </a:xfrm>
          <a:prstGeom prst="rect">
            <a:avLst/>
          </a:prstGeom>
        </p:spPr>
        <p:txBody>
          <a:bodyPr>
            <a:spAutoFit/>
          </a:bodyPr>
          <a:lstStyle/>
          <a:p>
            <a:pPr>
              <a:buFont typeface="Arial" panose="020B0604020202020204" pitchFamily="34" charset="0"/>
              <a:buChar char="•"/>
            </a:pPr>
            <a:r>
              <a:rPr lang="en-US" altLang="ko-KR" dirty="0">
                <a:solidFill>
                  <a:srgbClr val="1F1F1F"/>
                </a:solidFill>
                <a:latin typeface="Google Sans"/>
              </a:rPr>
              <a:t>Lee Sedol: 3,778</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err="1">
                <a:solidFill>
                  <a:srgbClr val="1F1F1F"/>
                </a:solidFill>
                <a:latin typeface="Google Sans"/>
              </a:rPr>
              <a:t>Ke</a:t>
            </a:r>
            <a:r>
              <a:rPr lang="en-US" altLang="ko-KR" dirty="0">
                <a:solidFill>
                  <a:srgbClr val="1F1F1F"/>
                </a:solidFill>
                <a:latin typeface="Google Sans"/>
              </a:rPr>
              <a:t> </a:t>
            </a:r>
            <a:r>
              <a:rPr lang="en-US" altLang="ko-KR" dirty="0" err="1">
                <a:solidFill>
                  <a:srgbClr val="1F1F1F"/>
                </a:solidFill>
                <a:latin typeface="Google Sans"/>
              </a:rPr>
              <a:t>Jie</a:t>
            </a:r>
            <a:r>
              <a:rPr lang="en-US" altLang="ko-KR" dirty="0">
                <a:solidFill>
                  <a:srgbClr val="1F1F1F"/>
                </a:solidFill>
                <a:latin typeface="Google Sans"/>
              </a:rPr>
              <a:t>: 3,766</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a:solidFill>
                  <a:srgbClr val="1F1F1F"/>
                </a:solidFill>
                <a:latin typeface="Google Sans"/>
              </a:rPr>
              <a:t>AlphaGo: 3,900</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err="1">
                <a:solidFill>
                  <a:srgbClr val="1F1F1F"/>
                </a:solidFill>
                <a:latin typeface="Google Sans"/>
              </a:rPr>
              <a:t>AlphaZero</a:t>
            </a:r>
            <a:r>
              <a:rPr lang="en-US" altLang="ko-KR" dirty="0">
                <a:solidFill>
                  <a:srgbClr val="1F1F1F"/>
                </a:solidFill>
                <a:latin typeface="Google Sans"/>
              </a:rPr>
              <a:t>: 4,823</a:t>
            </a:r>
            <a:endParaRPr lang="en-US" altLang="ko-KR" b="0" i="0" dirty="0">
              <a:solidFill>
                <a:srgbClr val="1F1F1F"/>
              </a:solidFill>
              <a:effectLst/>
              <a:latin typeface="Google Sans"/>
            </a:endParaRPr>
          </a:p>
        </p:txBody>
      </p:sp>
      <p:sp>
        <p:nvSpPr>
          <p:cNvPr id="5" name="직사각형 4">
            <a:extLst>
              <a:ext uri="{FF2B5EF4-FFF2-40B4-BE49-F238E27FC236}">
                <a16:creationId xmlns:a16="http://schemas.microsoft.com/office/drawing/2014/main" id="{D90423A4-04E4-40A9-BC13-29D317B9F091}"/>
              </a:ext>
            </a:extLst>
          </p:cNvPr>
          <p:cNvSpPr/>
          <p:nvPr/>
        </p:nvSpPr>
        <p:spPr>
          <a:xfrm>
            <a:off x="1068199" y="1606713"/>
            <a:ext cx="10609276" cy="1200329"/>
          </a:xfrm>
          <a:prstGeom prst="rect">
            <a:avLst/>
          </a:prstGeom>
        </p:spPr>
        <p:txBody>
          <a:bodyPr wrap="square">
            <a:spAutoFit/>
          </a:bodyPr>
          <a:lstStyle/>
          <a:p>
            <a:r>
              <a:rPr lang="en-US" altLang="ko-KR" dirty="0">
                <a:solidFill>
                  <a:srgbClr val="1F1F1F"/>
                </a:solidFill>
                <a:latin typeface="Google Sans"/>
              </a:rPr>
              <a:t>It is a numerical rating system that was originally invented by Arpad Elo, a Hungarian-American physics professor and chess player.</a:t>
            </a:r>
          </a:p>
          <a:p>
            <a:r>
              <a:rPr lang="en-US" altLang="ko-KR" dirty="0">
                <a:solidFill>
                  <a:srgbClr val="1F1F1F"/>
                </a:solidFill>
                <a:latin typeface="Google Sans"/>
              </a:rPr>
              <a:t>The Elo rating system is based on the idea that a player's rating should reflect their probability of winning against another player. The higher a player's rating, the more likely they are to win against a lower-rated player.</a:t>
            </a:r>
            <a:endParaRPr lang="en-US" altLang="ko-KR" b="0" i="0" dirty="0">
              <a:solidFill>
                <a:srgbClr val="1F1F1F"/>
              </a:solidFill>
              <a:effectLst/>
              <a:latin typeface="Google Sans"/>
            </a:endParaRPr>
          </a:p>
        </p:txBody>
      </p:sp>
      <p:sp>
        <p:nvSpPr>
          <p:cNvPr id="6" name="직사각형 5">
            <a:extLst>
              <a:ext uri="{FF2B5EF4-FFF2-40B4-BE49-F238E27FC236}">
                <a16:creationId xmlns:a16="http://schemas.microsoft.com/office/drawing/2014/main" id="{45EB3E2E-654D-4547-9978-2D0C5F6492CB}"/>
              </a:ext>
            </a:extLst>
          </p:cNvPr>
          <p:cNvSpPr/>
          <p:nvPr/>
        </p:nvSpPr>
        <p:spPr>
          <a:xfrm>
            <a:off x="4545126" y="678908"/>
            <a:ext cx="3101747" cy="584775"/>
          </a:xfrm>
          <a:prstGeom prst="rect">
            <a:avLst/>
          </a:prstGeom>
        </p:spPr>
        <p:txBody>
          <a:bodyPr wrap="none">
            <a:spAutoFit/>
          </a:bodyPr>
          <a:lstStyle/>
          <a:p>
            <a:r>
              <a:rPr lang="en-US" altLang="ko-KR" sz="3200" dirty="0">
                <a:solidFill>
                  <a:srgbClr val="1F1F1F"/>
                </a:solidFill>
                <a:latin typeface="Google Sans"/>
              </a:rPr>
              <a:t>Elo rating system </a:t>
            </a:r>
            <a:endParaRPr lang="ko-KR" altLang="en-US" sz="3200" dirty="0"/>
          </a:p>
        </p:txBody>
      </p:sp>
    </p:spTree>
    <p:extLst>
      <p:ext uri="{BB962C8B-B14F-4D97-AF65-F5344CB8AC3E}">
        <p14:creationId xmlns:p14="http://schemas.microsoft.com/office/powerpoint/2010/main" val="4204979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n analysis on computer vision problems | by Shravan Murali | Shravan's  Blog | Medium">
            <a:extLst>
              <a:ext uri="{FF2B5EF4-FFF2-40B4-BE49-F238E27FC236}">
                <a16:creationId xmlns:a16="http://schemas.microsoft.com/office/drawing/2014/main" id="{0CB1F4C2-2CD5-4C17-BC44-BABD1D1653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0292" y="444427"/>
            <a:ext cx="8549969" cy="596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8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3296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45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FDD06B-ED4C-4874-9CEC-6266E17A59B3}"/>
              </a:ext>
            </a:extLst>
          </p:cNvPr>
          <p:cNvSpPr>
            <a:spLocks noGrp="1"/>
          </p:cNvSpPr>
          <p:nvPr>
            <p:ph type="title"/>
          </p:nvPr>
        </p:nvSpPr>
        <p:spPr/>
        <p:txBody>
          <a:bodyPr>
            <a:noAutofit/>
          </a:bodyPr>
          <a:lstStyle/>
          <a:p>
            <a:pPr algn="ctr"/>
            <a:r>
              <a:rPr lang="en-US" altLang="ko-KR" sz="2800" dirty="0"/>
              <a:t>The ML explosion in materials science. </a:t>
            </a:r>
            <a:br>
              <a:rPr lang="en-US" altLang="ko-KR" sz="2800" dirty="0"/>
            </a:br>
            <a:r>
              <a:rPr lang="en-US" altLang="ko-KR" sz="2800" dirty="0"/>
              <a:t>The number of papers containing the terms machine learning</a:t>
            </a:r>
            <a:endParaRPr lang="ko-KR" altLang="en-US" sz="2800" dirty="0"/>
          </a:p>
        </p:txBody>
      </p:sp>
      <p:sp>
        <p:nvSpPr>
          <p:cNvPr id="6" name="AutoShape 6" descr="Figure 4. ">
            <a:extLst>
              <a:ext uri="{FF2B5EF4-FFF2-40B4-BE49-F238E27FC236}">
                <a16:creationId xmlns:a16="http://schemas.microsoft.com/office/drawing/2014/main" id="{C6A2BF5C-1B6D-4045-8A20-3D5E7F8E8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내용 개체 틀 9">
            <a:extLst>
              <a:ext uri="{FF2B5EF4-FFF2-40B4-BE49-F238E27FC236}">
                <a16:creationId xmlns:a16="http://schemas.microsoft.com/office/drawing/2014/main" id="{87A21B1E-763A-4547-98AF-4B652EC8A60A}"/>
              </a:ext>
            </a:extLst>
          </p:cNvPr>
          <p:cNvPicPr>
            <a:picLocks noGrp="1" noChangeAspect="1"/>
          </p:cNvPicPr>
          <p:nvPr>
            <p:ph idx="1"/>
          </p:nvPr>
        </p:nvPicPr>
        <p:blipFill>
          <a:blip r:embed="rId2"/>
          <a:stretch>
            <a:fillRect/>
          </a:stretch>
        </p:blipFill>
        <p:spPr>
          <a:xfrm>
            <a:off x="2413015" y="1611475"/>
            <a:ext cx="7502771" cy="4688454"/>
          </a:xfrm>
          <a:prstGeom prst="rect">
            <a:avLst/>
          </a:prstGeom>
        </p:spPr>
      </p:pic>
      <p:sp>
        <p:nvSpPr>
          <p:cNvPr id="11" name="직사각형 10">
            <a:extLst>
              <a:ext uri="{FF2B5EF4-FFF2-40B4-BE49-F238E27FC236}">
                <a16:creationId xmlns:a16="http://schemas.microsoft.com/office/drawing/2014/main" id="{9879F7F6-A68E-481F-B034-EFF5A36B1827}"/>
              </a:ext>
            </a:extLst>
          </p:cNvPr>
          <p:cNvSpPr/>
          <p:nvPr/>
        </p:nvSpPr>
        <p:spPr>
          <a:xfrm>
            <a:off x="113141" y="6620903"/>
            <a:ext cx="12102518" cy="184666"/>
          </a:xfrm>
          <a:prstGeom prst="rect">
            <a:avLst/>
          </a:prstGeom>
        </p:spPr>
        <p:txBody>
          <a:bodyPr wrap="square">
            <a:spAutoFit/>
          </a:bodyPr>
          <a:lstStyle/>
          <a:p>
            <a:r>
              <a:rPr lang="en-US" altLang="ko-KR" sz="600" b="1" dirty="0">
                <a:solidFill>
                  <a:srgbClr val="333132"/>
                </a:solidFill>
                <a:latin typeface="Proxima Nova Subset"/>
              </a:rPr>
              <a:t>Machine learning and big scientific data </a:t>
            </a:r>
            <a:r>
              <a:rPr lang="en-US" altLang="ko-KR" sz="600" dirty="0">
                <a:solidFill>
                  <a:srgbClr val="000000"/>
                </a:solidFill>
                <a:latin typeface="Proxima Nova Subset"/>
                <a:hlinkClick r:id="rId3" tooltip="Tony Hey"/>
              </a:rPr>
              <a:t>Tony Hey</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Keith Butler"/>
              </a:rPr>
              <a:t>Keith Butler</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Sam Jackson"/>
              </a:rPr>
              <a:t>Sam Jackson</a:t>
            </a:r>
            <a:r>
              <a:rPr lang="en-US" altLang="ko-KR" sz="600" dirty="0">
                <a:solidFill>
                  <a:srgbClr val="000000"/>
                </a:solidFill>
                <a:latin typeface="Proxima Nova Subset"/>
              </a:rPr>
              <a:t> </a:t>
            </a:r>
            <a:r>
              <a:rPr lang="en-US" altLang="ko-KR" sz="600" dirty="0">
                <a:solidFill>
                  <a:srgbClr val="333132"/>
                </a:solidFill>
                <a:latin typeface="Proxima Nova Subset"/>
              </a:rPr>
              <a:t>and </a:t>
            </a:r>
            <a:r>
              <a:rPr lang="en-US" altLang="ko-KR" sz="600" dirty="0" err="1">
                <a:solidFill>
                  <a:srgbClr val="000000"/>
                </a:solidFill>
                <a:latin typeface="Proxima Nova Subset"/>
                <a:hlinkClick r:id="rId3" tooltip="Jeyarajan Thiyagalingam"/>
              </a:rPr>
              <a:t>Jeyarajan</a:t>
            </a:r>
            <a:r>
              <a:rPr lang="en-US" altLang="ko-KR" sz="600" dirty="0">
                <a:solidFill>
                  <a:srgbClr val="000000"/>
                </a:solidFill>
                <a:latin typeface="Proxima Nova Subset"/>
                <a:hlinkClick r:id="rId3" tooltip="Jeyarajan Thiyagalingam"/>
              </a:rPr>
              <a:t> </a:t>
            </a:r>
            <a:r>
              <a:rPr lang="en-US" altLang="ko-KR" sz="600" dirty="0" err="1">
                <a:solidFill>
                  <a:srgbClr val="000000"/>
                </a:solidFill>
                <a:latin typeface="Proxima Nova Subset"/>
                <a:hlinkClick r:id="rId3" tooltip="Jeyarajan Thiyagalingam"/>
              </a:rPr>
              <a:t>Thiyagalingam</a:t>
            </a:r>
            <a:r>
              <a:rPr lang="en-US" altLang="ko-KR" sz="600" dirty="0">
                <a:solidFill>
                  <a:srgbClr val="000000"/>
                </a:solidFill>
                <a:latin typeface="Proxima Nova Subset"/>
              </a:rPr>
              <a:t> </a:t>
            </a:r>
            <a:r>
              <a:rPr lang="en-US" altLang="ko-KR" sz="600" dirty="0">
                <a:solidFill>
                  <a:srgbClr val="333132"/>
                </a:solidFill>
                <a:latin typeface="Proxima Nova Subset"/>
              </a:rPr>
              <a:t>Published:</a:t>
            </a:r>
            <a:r>
              <a:rPr lang="en-US" altLang="ko-KR" sz="600" b="1" dirty="0">
                <a:solidFill>
                  <a:srgbClr val="333132"/>
                </a:solidFill>
                <a:latin typeface="Proxima Nova Subset"/>
              </a:rPr>
              <a:t>20 January 2020</a:t>
            </a:r>
            <a:endParaRPr lang="en-US" altLang="ko-KR" sz="600" b="0" i="0" dirty="0">
              <a:solidFill>
                <a:srgbClr val="333132"/>
              </a:solidFill>
              <a:effectLst/>
              <a:latin typeface="Proxima Nova Subset"/>
            </a:endParaRPr>
          </a:p>
        </p:txBody>
      </p:sp>
    </p:spTree>
    <p:extLst>
      <p:ext uri="{BB962C8B-B14F-4D97-AF65-F5344CB8AC3E}">
        <p14:creationId xmlns:p14="http://schemas.microsoft.com/office/powerpoint/2010/main" val="1118936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7A97A-9677-4628-B5DA-A9F8E8C16FEE}"/>
              </a:ext>
            </a:extLst>
          </p:cNvPr>
          <p:cNvSpPr>
            <a:spLocks noGrp="1"/>
          </p:cNvSpPr>
          <p:nvPr>
            <p:ph type="title"/>
          </p:nvPr>
        </p:nvSpPr>
        <p:spPr/>
        <p:txBody>
          <a:bodyPr>
            <a:normAutofit fontScale="90000"/>
          </a:bodyPr>
          <a:lstStyle/>
          <a:p>
            <a:pPr algn="ctr"/>
            <a:r>
              <a:rPr lang="en-US" altLang="ko-KR" sz="2200" dirty="0"/>
              <a:t>Error rate in the ImageNet Large Scale Visual Recognition Challenge. Data for AI performance from </a:t>
            </a:r>
            <a:r>
              <a:rPr lang="en-US" altLang="ko-KR" sz="2200" dirty="0" err="1"/>
              <a:t>Shoham</a:t>
            </a:r>
            <a:r>
              <a:rPr lang="en-US" altLang="ko-KR" sz="2200" dirty="0"/>
              <a:t> et al. (2018, p. 90), for human performance from </a:t>
            </a:r>
            <a:r>
              <a:rPr lang="en-US" altLang="ko-KR" sz="2200" dirty="0" err="1"/>
              <a:t>Russakovsky</a:t>
            </a:r>
            <a:r>
              <a:rPr lang="en-US" altLang="ko-KR" sz="2200" dirty="0"/>
              <a:t> et al. (2015, pp. 241&amp;242).</a:t>
            </a:r>
            <a:br>
              <a:rPr lang="en-US" altLang="ko-KR" dirty="0"/>
            </a:br>
            <a:endParaRPr lang="ko-KR" altLang="en-US" dirty="0"/>
          </a:p>
        </p:txBody>
      </p:sp>
      <p:pic>
        <p:nvPicPr>
          <p:cNvPr id="7" name="내용 개체 틀 6">
            <a:extLst>
              <a:ext uri="{FF2B5EF4-FFF2-40B4-BE49-F238E27FC236}">
                <a16:creationId xmlns:a16="http://schemas.microsoft.com/office/drawing/2014/main" id="{B5156492-3148-4F0E-9ED8-775A6E978A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9207" y="1933969"/>
            <a:ext cx="10054593" cy="367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98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A7CCC1-3A7F-4618-84CE-B095DA748B69}"/>
              </a:ext>
            </a:extLst>
          </p:cNvPr>
          <p:cNvSpPr>
            <a:spLocks noGrp="1"/>
          </p:cNvSpPr>
          <p:nvPr>
            <p:ph type="title"/>
          </p:nvPr>
        </p:nvSpPr>
        <p:spPr/>
        <p:txBody>
          <a:bodyPr>
            <a:normAutofit/>
          </a:bodyPr>
          <a:lstStyle/>
          <a:p>
            <a:pPr algn="ctr"/>
            <a:r>
              <a:rPr lang="en-US" altLang="ko-KR" sz="2400" dirty="0"/>
              <a:t>Number of publications in dependence </a:t>
            </a:r>
            <a:br>
              <a:rPr lang="en-US" altLang="ko-KR" sz="2400" dirty="0"/>
            </a:br>
            <a:r>
              <a:rPr lang="en-US" altLang="ko-KR" sz="2400" dirty="0"/>
              <a:t>on the publication year for DL, deep learning;</a:t>
            </a:r>
            <a:endParaRPr lang="ko-KR" altLang="en-US" sz="2400" dirty="0"/>
          </a:p>
        </p:txBody>
      </p:sp>
      <p:pic>
        <p:nvPicPr>
          <p:cNvPr id="10242" name="Picture 2">
            <a:extLst>
              <a:ext uri="{FF2B5EF4-FFF2-40B4-BE49-F238E27FC236}">
                <a16:creationId xmlns:a16="http://schemas.microsoft.com/office/drawing/2014/main" id="{E95F5A67-0967-4E5E-953C-F657D643C7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8450" y="1999798"/>
            <a:ext cx="6515100" cy="38608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789A4F46-E1D4-4BDC-8378-7CD634AD66DB}"/>
              </a:ext>
            </a:extLst>
          </p:cNvPr>
          <p:cNvSpPr/>
          <p:nvPr/>
        </p:nvSpPr>
        <p:spPr>
          <a:xfrm>
            <a:off x="89042" y="6169709"/>
            <a:ext cx="12102957" cy="261610"/>
          </a:xfrm>
          <a:prstGeom prst="rect">
            <a:avLst/>
          </a:prstGeom>
        </p:spPr>
        <p:txBody>
          <a:bodyPr wrap="square">
            <a:spAutoFit/>
          </a:bodyPr>
          <a:lstStyle/>
          <a:p>
            <a:pPr algn="ctr"/>
            <a:r>
              <a:rPr lang="en-US" altLang="ko-KR" sz="1100" dirty="0">
                <a:hlinkClick r:id="rId3"/>
              </a:rPr>
              <a:t>Frontiers | An Introductory Review of Deep Learning for Prediction Models With Big Data (frontiersin.org)</a:t>
            </a:r>
            <a:endParaRPr lang="ko-KR" altLang="en-US" sz="1100" dirty="0"/>
          </a:p>
        </p:txBody>
      </p:sp>
    </p:spTree>
    <p:extLst>
      <p:ext uri="{BB962C8B-B14F-4D97-AF65-F5344CB8AC3E}">
        <p14:creationId xmlns:p14="http://schemas.microsoft.com/office/powerpoint/2010/main" val="2013402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54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80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8A389-2EE2-4F7D-9280-10CE630C00D5}"/>
              </a:ext>
            </a:extLst>
          </p:cNvPr>
          <p:cNvSpPr>
            <a:spLocks noGrp="1"/>
          </p:cNvSpPr>
          <p:nvPr>
            <p:ph type="title"/>
          </p:nvPr>
        </p:nvSpPr>
        <p:spPr/>
        <p:txBody>
          <a:bodyPr/>
          <a:lstStyle/>
          <a:p>
            <a:r>
              <a:rPr lang="en-US" altLang="ko-KR" dirty="0"/>
              <a:t>Neural networks</a:t>
            </a:r>
            <a:endParaRPr lang="ko-KR" altLang="en-US" dirty="0"/>
          </a:p>
        </p:txBody>
      </p:sp>
      <p:pic>
        <p:nvPicPr>
          <p:cNvPr id="4098" name="Picture 2" descr="artificial neuron structure">
            <a:extLst>
              <a:ext uri="{FF2B5EF4-FFF2-40B4-BE49-F238E27FC236}">
                <a16:creationId xmlns:a16="http://schemas.microsoft.com/office/drawing/2014/main" id="{0628F27A-F84D-46B1-BE4D-3BFB40E030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7590" y="1981561"/>
            <a:ext cx="8553796" cy="406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58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57E3DB-F337-4280-BB4C-A1E1B549C69B}"/>
              </a:ext>
            </a:extLst>
          </p:cNvPr>
          <p:cNvSpPr>
            <a:spLocks noGrp="1"/>
          </p:cNvSpPr>
          <p:nvPr>
            <p:ph type="title"/>
          </p:nvPr>
        </p:nvSpPr>
        <p:spPr/>
        <p:txBody>
          <a:bodyPr/>
          <a:lstStyle/>
          <a:p>
            <a:r>
              <a:rPr lang="en-US" altLang="ko-KR" dirty="0">
                <a:hlinkClick r:id="rId2"/>
              </a:rPr>
              <a:t>Neural Network Character Recognition</a:t>
            </a:r>
            <a:br>
              <a:rPr lang="en-US" altLang="ko-KR" dirty="0"/>
            </a:br>
            <a:endParaRPr lang="ko-KR" altLang="en-US" dirty="0"/>
          </a:p>
        </p:txBody>
      </p:sp>
      <p:pic>
        <p:nvPicPr>
          <p:cNvPr id="4" name="내용 개체 틀 3">
            <a:extLst>
              <a:ext uri="{FF2B5EF4-FFF2-40B4-BE49-F238E27FC236}">
                <a16:creationId xmlns:a16="http://schemas.microsoft.com/office/drawing/2014/main" id="{D15F08A2-5262-4FBA-899F-6C7057B80241}"/>
              </a:ext>
            </a:extLst>
          </p:cNvPr>
          <p:cNvPicPr>
            <a:picLocks noGrp="1" noChangeAspect="1"/>
          </p:cNvPicPr>
          <p:nvPr>
            <p:ph idx="1"/>
          </p:nvPr>
        </p:nvPicPr>
        <p:blipFill>
          <a:blip r:embed="rId3"/>
          <a:stretch>
            <a:fillRect/>
          </a:stretch>
        </p:blipFill>
        <p:spPr>
          <a:xfrm>
            <a:off x="2545773" y="1860767"/>
            <a:ext cx="6791325" cy="5153891"/>
          </a:xfrm>
          <a:prstGeom prst="rect">
            <a:avLst/>
          </a:prstGeom>
        </p:spPr>
      </p:pic>
    </p:spTree>
    <p:extLst>
      <p:ext uri="{BB962C8B-B14F-4D97-AF65-F5344CB8AC3E}">
        <p14:creationId xmlns:p14="http://schemas.microsoft.com/office/powerpoint/2010/main" val="217207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402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F6026-84F3-430A-95FF-8F538B80704C}"/>
              </a:ext>
            </a:extLst>
          </p:cNvPr>
          <p:cNvSpPr>
            <a:spLocks noGrp="1"/>
          </p:cNvSpPr>
          <p:nvPr>
            <p:ph type="title"/>
          </p:nvPr>
        </p:nvSpPr>
        <p:spPr/>
        <p:txBody>
          <a:bodyPr/>
          <a:lstStyle/>
          <a:p>
            <a:pPr algn="ctr"/>
            <a:r>
              <a:rPr lang="en-US" altLang="ko-KR" dirty="0"/>
              <a:t>Neural networks</a:t>
            </a:r>
            <a:br>
              <a:rPr lang="en-US" altLang="ko-KR" dirty="0"/>
            </a:br>
            <a:endParaRPr lang="ko-KR" altLang="en-US" dirty="0"/>
          </a:p>
        </p:txBody>
      </p:sp>
      <p:pic>
        <p:nvPicPr>
          <p:cNvPr id="3074" name="Picture 2" descr="nodes layer">
            <a:extLst>
              <a:ext uri="{FF2B5EF4-FFF2-40B4-BE49-F238E27FC236}">
                <a16:creationId xmlns:a16="http://schemas.microsoft.com/office/drawing/2014/main" id="{44846040-C83C-4D70-A340-2CB9E80DE3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782" y="1027906"/>
            <a:ext cx="10666435" cy="536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991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34439-6F26-4A93-AF03-F09FE18799BE}"/>
              </a:ext>
            </a:extLst>
          </p:cNvPr>
          <p:cNvSpPr>
            <a:spLocks noGrp="1"/>
          </p:cNvSpPr>
          <p:nvPr>
            <p:ph type="title"/>
          </p:nvPr>
        </p:nvSpPr>
        <p:spPr/>
        <p:txBody>
          <a:bodyPr/>
          <a:lstStyle/>
          <a:p>
            <a:r>
              <a:rPr lang="en-US" altLang="ko-KR" dirty="0"/>
              <a:t>Neural networks</a:t>
            </a:r>
            <a:endParaRPr lang="ko-KR" altLang="en-US" dirty="0"/>
          </a:p>
        </p:txBody>
      </p:sp>
      <p:pic>
        <p:nvPicPr>
          <p:cNvPr id="11266" name="Picture 2" descr="3 (a) Typical Architecture of Deep Learning Neural Network with One Output, One Input, and K Hidden Layers; (b) Artifcial Neuron: Basic Computational Building Block for Neural Networks">
            <a:extLst>
              <a:ext uri="{FF2B5EF4-FFF2-40B4-BE49-F238E27FC236}">
                <a16:creationId xmlns:a16="http://schemas.microsoft.com/office/drawing/2014/main" id="{74C1AE5F-2BAC-47FE-9610-D87880D38D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7875" y="2272506"/>
            <a:ext cx="80962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953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thumbnail gr5">
            <a:extLst>
              <a:ext uri="{FF2B5EF4-FFF2-40B4-BE49-F238E27FC236}">
                <a16:creationId xmlns:a16="http://schemas.microsoft.com/office/drawing/2014/main" id="{BA88D438-0E3C-4559-AD89-A7CCE6AE1F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9312" y="413957"/>
            <a:ext cx="6599136" cy="576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CE6899-8703-4368-8B63-F06365EB0A27}"/>
              </a:ext>
            </a:extLst>
          </p:cNvPr>
          <p:cNvSpPr>
            <a:spLocks noGrp="1"/>
          </p:cNvSpPr>
          <p:nvPr>
            <p:ph type="title"/>
          </p:nvPr>
        </p:nvSpPr>
        <p:spPr/>
        <p:txBody>
          <a:bodyPr/>
          <a:lstStyle/>
          <a:p>
            <a:r>
              <a:rPr lang="en-US" altLang="ko-KR" dirty="0"/>
              <a:t>Neural network</a:t>
            </a:r>
            <a:endParaRPr lang="ko-KR" altLang="en-US" dirty="0"/>
          </a:p>
        </p:txBody>
      </p:sp>
      <p:pic>
        <p:nvPicPr>
          <p:cNvPr id="4098" name="Picture 2" descr="perception">
            <a:extLst>
              <a:ext uri="{FF2B5EF4-FFF2-40B4-BE49-F238E27FC236}">
                <a16:creationId xmlns:a16="http://schemas.microsoft.com/office/drawing/2014/main" id="{4B243009-9A27-4A47-BAD1-FEEC9E59D5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809525"/>
            <a:ext cx="8549837" cy="46833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5157697-6D67-4F00-B7B3-094F8AFF5F14}"/>
              </a:ext>
            </a:extLst>
          </p:cNvPr>
          <p:cNvSpPr/>
          <p:nvPr/>
        </p:nvSpPr>
        <p:spPr>
          <a:xfrm>
            <a:off x="7857259" y="684474"/>
            <a:ext cx="4031673" cy="2092881"/>
          </a:xfrm>
          <a:prstGeom prst="rect">
            <a:avLst/>
          </a:prstGeom>
        </p:spPr>
        <p:txBody>
          <a:bodyPr wrap="square">
            <a:spAutoFit/>
          </a:bodyPr>
          <a:lstStyle/>
          <a:p>
            <a:pPr>
              <a:buFont typeface="+mj-lt"/>
              <a:buAutoNum type="arabicPeriod"/>
            </a:pPr>
            <a:r>
              <a:rPr lang="en-US" altLang="ko-KR" sz="1000" dirty="0">
                <a:solidFill>
                  <a:srgbClr val="D1D5DB"/>
                </a:solidFill>
                <a:latin typeface="Söhne"/>
              </a:rPr>
              <a:t>Weights: Weights are numerical values assigned to the connections between neurons in different layers of a neural network. Each connection has an associated weight that determines the strength and significance of the signal it carries. During training, these weights are updated through a process called backpropagation, which adjusts them to minimize the difference between the predicted output and the actual output. The weights essentially define the network's ability to capture and represent patterns in the data.</a:t>
            </a:r>
          </a:p>
          <a:p>
            <a:pPr>
              <a:buFont typeface="+mj-lt"/>
              <a:buAutoNum type="arabicPeriod"/>
            </a:pPr>
            <a:r>
              <a:rPr lang="en-US" altLang="ko-KR" sz="1000" dirty="0">
                <a:solidFill>
                  <a:srgbClr val="D1D5DB"/>
                </a:solidFill>
                <a:latin typeface="Söhne"/>
              </a:rPr>
              <a:t>Biases: Biases are additional learnable parameters in a neural network. They act as an offset, allowing the network to adjust the output of each neuron independently. Biases help the network to model more complex relationships in the data by introducing non-linearity. Similar to weights, biases are adjusted during training to improve the network's performance.</a:t>
            </a:r>
            <a:endParaRPr lang="en-US" altLang="ko-KR" sz="1000" b="0" i="0" dirty="0">
              <a:solidFill>
                <a:srgbClr val="D1D5DB"/>
              </a:solidFill>
              <a:effectLst/>
              <a:latin typeface="Söhne"/>
            </a:endParaRPr>
          </a:p>
        </p:txBody>
      </p:sp>
    </p:spTree>
    <p:extLst>
      <p:ext uri="{BB962C8B-B14F-4D97-AF65-F5344CB8AC3E}">
        <p14:creationId xmlns:p14="http://schemas.microsoft.com/office/powerpoint/2010/main" val="4073588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C7E7C69-4230-4E95-B516-B2DB52324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715" y="4723893"/>
            <a:ext cx="4810125" cy="21099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45E0047-0E3B-4BC1-AACB-0382DDD27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78932"/>
            <a:ext cx="6667500" cy="1972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rception">
            <a:extLst>
              <a:ext uri="{FF2B5EF4-FFF2-40B4-BE49-F238E27FC236}">
                <a16:creationId xmlns:a16="http://schemas.microsoft.com/office/drawing/2014/main" id="{09FDE72C-BF75-4A09-A344-42714F04C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2" y="101134"/>
            <a:ext cx="4504449" cy="246740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7CB8965-0C52-4E59-9886-369FD7B9D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537" y="212330"/>
            <a:ext cx="5334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625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2E27F0-CC42-439C-9938-C80AAC1D7351}"/>
              </a:ext>
            </a:extLst>
          </p:cNvPr>
          <p:cNvSpPr>
            <a:spLocks noGrp="1"/>
          </p:cNvSpPr>
          <p:nvPr>
            <p:ph type="title"/>
          </p:nvPr>
        </p:nvSpPr>
        <p:spPr/>
        <p:txBody>
          <a:bodyPr>
            <a:normAutofit/>
          </a:bodyPr>
          <a:lstStyle/>
          <a:p>
            <a:r>
              <a:rPr lang="en-US" altLang="ko-KR" dirty="0"/>
              <a:t>Mathematical logics of neural networks:</a:t>
            </a:r>
            <a:br>
              <a:rPr lang="en-US" altLang="ko-KR" dirty="0"/>
            </a:br>
            <a:endParaRPr lang="ko-KR" altLang="en-US" dirty="0"/>
          </a:p>
        </p:txBody>
      </p:sp>
      <p:sp>
        <p:nvSpPr>
          <p:cNvPr id="3" name="내용 개체 틀 2">
            <a:extLst>
              <a:ext uri="{FF2B5EF4-FFF2-40B4-BE49-F238E27FC236}">
                <a16:creationId xmlns:a16="http://schemas.microsoft.com/office/drawing/2014/main" id="{D6987995-501D-4050-BCED-CAA0514D8AE1}"/>
              </a:ext>
            </a:extLst>
          </p:cNvPr>
          <p:cNvSpPr>
            <a:spLocks noGrp="1"/>
          </p:cNvSpPr>
          <p:nvPr>
            <p:ph idx="1"/>
          </p:nvPr>
        </p:nvSpPr>
        <p:spPr/>
        <p:txBody>
          <a:bodyPr>
            <a:normAutofit fontScale="92500" lnSpcReduction="20000"/>
          </a:bodyPr>
          <a:lstStyle/>
          <a:p>
            <a:r>
              <a:rPr lang="ko-KR" altLang="en-US" dirty="0"/>
              <a:t>명제 논리 </a:t>
            </a:r>
            <a:r>
              <a:rPr lang="en-US" altLang="ko-KR" dirty="0"/>
              <a:t>(Propositional Logic)</a:t>
            </a:r>
          </a:p>
          <a:p>
            <a:r>
              <a:rPr lang="ko-KR" altLang="en-US" dirty="0"/>
              <a:t>서술 논리 </a:t>
            </a:r>
            <a:r>
              <a:rPr lang="en-US" altLang="ko-KR" dirty="0"/>
              <a:t>(Predicate Logic)</a:t>
            </a:r>
          </a:p>
          <a:p>
            <a:r>
              <a:rPr lang="ko-KR" altLang="en-US" dirty="0"/>
              <a:t>퍼지 논리 </a:t>
            </a:r>
            <a:r>
              <a:rPr lang="en-US" altLang="ko-KR" dirty="0"/>
              <a:t>(Fuzzy Logic)</a:t>
            </a:r>
          </a:p>
          <a:p>
            <a:endParaRPr lang="en-US" altLang="ko-KR" dirty="0"/>
          </a:p>
          <a:p>
            <a:r>
              <a:rPr lang="ko-KR" altLang="en-US" dirty="0">
                <a:solidFill>
                  <a:schemeClr val="accent4">
                    <a:lumMod val="20000"/>
                    <a:lumOff val="80000"/>
                  </a:schemeClr>
                </a:solidFill>
                <a:highlight>
                  <a:srgbClr val="000080"/>
                </a:highlight>
              </a:rPr>
              <a:t>확률 논리 </a:t>
            </a:r>
            <a:r>
              <a:rPr lang="en-US" altLang="ko-KR" dirty="0">
                <a:solidFill>
                  <a:schemeClr val="accent4">
                    <a:lumMod val="20000"/>
                    <a:lumOff val="80000"/>
                  </a:schemeClr>
                </a:solidFill>
                <a:highlight>
                  <a:srgbClr val="000080"/>
                </a:highlight>
              </a:rPr>
              <a:t>(Probabilistic Logic)</a:t>
            </a:r>
          </a:p>
          <a:p>
            <a:r>
              <a:rPr lang="ko-KR" altLang="en-US" dirty="0">
                <a:solidFill>
                  <a:schemeClr val="accent4">
                    <a:lumMod val="20000"/>
                    <a:lumOff val="80000"/>
                  </a:schemeClr>
                </a:solidFill>
                <a:highlight>
                  <a:srgbClr val="000080"/>
                </a:highlight>
              </a:rPr>
              <a:t>선형 대수 </a:t>
            </a:r>
            <a:r>
              <a:rPr lang="en-US" altLang="ko-KR" dirty="0">
                <a:solidFill>
                  <a:schemeClr val="accent4">
                    <a:lumMod val="20000"/>
                    <a:lumOff val="80000"/>
                  </a:schemeClr>
                </a:solidFill>
                <a:highlight>
                  <a:srgbClr val="000080"/>
                </a:highlight>
              </a:rPr>
              <a:t>(Linear Algebra)</a:t>
            </a:r>
          </a:p>
          <a:p>
            <a:r>
              <a:rPr lang="ko-KR" altLang="en-US" dirty="0">
                <a:solidFill>
                  <a:schemeClr val="accent4">
                    <a:lumMod val="20000"/>
                    <a:lumOff val="80000"/>
                  </a:schemeClr>
                </a:solidFill>
                <a:highlight>
                  <a:srgbClr val="000080"/>
                </a:highlight>
              </a:rPr>
              <a:t>미적분학 </a:t>
            </a:r>
            <a:r>
              <a:rPr lang="en-US" altLang="ko-KR" dirty="0">
                <a:solidFill>
                  <a:schemeClr val="accent4">
                    <a:lumMod val="20000"/>
                    <a:lumOff val="80000"/>
                  </a:schemeClr>
                </a:solidFill>
                <a:highlight>
                  <a:srgbClr val="000080"/>
                </a:highlight>
              </a:rPr>
              <a:t>(Calculus)</a:t>
            </a:r>
          </a:p>
          <a:p>
            <a:endParaRPr lang="en-US" altLang="ko-KR" dirty="0"/>
          </a:p>
          <a:p>
            <a:r>
              <a:rPr lang="ko-KR" altLang="en-US" dirty="0"/>
              <a:t>집합론 </a:t>
            </a:r>
            <a:r>
              <a:rPr lang="en-US" altLang="ko-KR" dirty="0"/>
              <a:t>(Set Theory)</a:t>
            </a:r>
          </a:p>
          <a:p>
            <a:r>
              <a:rPr lang="ko-KR" altLang="en-US" dirty="0"/>
              <a:t>그래프 이론 </a:t>
            </a:r>
            <a:r>
              <a:rPr lang="en-US" altLang="ko-KR" dirty="0"/>
              <a:t>(Graph Theory)</a:t>
            </a:r>
          </a:p>
          <a:p>
            <a:endParaRPr lang="ko-KR" altLang="en-US" dirty="0"/>
          </a:p>
        </p:txBody>
      </p:sp>
    </p:spTree>
    <p:extLst>
      <p:ext uri="{BB962C8B-B14F-4D97-AF65-F5344CB8AC3E}">
        <p14:creationId xmlns:p14="http://schemas.microsoft.com/office/powerpoint/2010/main" val="479645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r>
              <a:rPr lang="en-US" altLang="ko-KR" b="1" dirty="0"/>
              <a:t>Gradient Descent</a:t>
            </a:r>
            <a:br>
              <a:rPr lang="en-US" altLang="ko-KR" b="1" dirty="0"/>
            </a:br>
            <a:endParaRPr lang="ko-KR" altLang="en-US" dirty="0"/>
          </a:p>
        </p:txBody>
      </p:sp>
      <p:pic>
        <p:nvPicPr>
          <p:cNvPr id="13314" name="Picture 2" descr="Backpropagation">
            <a:extLst>
              <a:ext uri="{FF2B5EF4-FFF2-40B4-BE49-F238E27FC236}">
                <a16:creationId xmlns:a16="http://schemas.microsoft.com/office/drawing/2014/main" id="{A861CC64-CE1F-4057-B054-23C6A950E2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3338" y="2567581"/>
            <a:ext cx="5725324" cy="286742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spTree>
    <p:extLst>
      <p:ext uri="{BB962C8B-B14F-4D97-AF65-F5344CB8AC3E}">
        <p14:creationId xmlns:p14="http://schemas.microsoft.com/office/powerpoint/2010/main" val="2164627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br>
              <a:rPr lang="en-US" altLang="ko-KR" b="1" dirty="0"/>
            </a:br>
            <a:endParaRPr lang="ko-KR" altLang="en-US" dirty="0"/>
          </a:p>
        </p:txBody>
      </p:sp>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pic>
        <p:nvPicPr>
          <p:cNvPr id="14338" name="Picture 2" descr="Backpropagation">
            <a:extLst>
              <a:ext uri="{FF2B5EF4-FFF2-40B4-BE49-F238E27FC236}">
                <a16:creationId xmlns:a16="http://schemas.microsoft.com/office/drawing/2014/main" id="{A39449A3-213A-44BC-AA79-ECDEF3E16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23" y="1344802"/>
            <a:ext cx="9209102" cy="456069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C2BE607E-FCC1-41D1-98C6-FB99DB40CF03}"/>
              </a:ext>
            </a:extLst>
          </p:cNvPr>
          <p:cNvPicPr>
            <a:picLocks noChangeAspect="1"/>
          </p:cNvPicPr>
          <p:nvPr/>
        </p:nvPicPr>
        <p:blipFill>
          <a:blip r:embed="rId3"/>
          <a:stretch>
            <a:fillRect/>
          </a:stretch>
        </p:blipFill>
        <p:spPr>
          <a:xfrm>
            <a:off x="0" y="153186"/>
            <a:ext cx="3790950" cy="1933575"/>
          </a:xfrm>
          <a:prstGeom prst="rect">
            <a:avLst/>
          </a:prstGeom>
        </p:spPr>
      </p:pic>
    </p:spTree>
    <p:extLst>
      <p:ext uri="{BB962C8B-B14F-4D97-AF65-F5344CB8AC3E}">
        <p14:creationId xmlns:p14="http://schemas.microsoft.com/office/powerpoint/2010/main" val="929778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36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82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FD1E7F3-E2D4-4D00-8D5D-F25136C68FDA}"/>
              </a:ext>
            </a:extLst>
          </p:cNvPr>
          <p:cNvSpPr>
            <a:spLocks noGrp="1"/>
          </p:cNvSpPr>
          <p:nvPr>
            <p:ph idx="1"/>
          </p:nvPr>
        </p:nvSpPr>
        <p:spPr>
          <a:xfrm>
            <a:off x="7226300" y="1825625"/>
            <a:ext cx="4127499" cy="4351338"/>
          </a:xfrm>
        </p:spPr>
        <p:txBody>
          <a:bodyPr/>
          <a:lstStyle/>
          <a:p>
            <a:r>
              <a:rPr lang="en-US" altLang="ko-KR" dirty="0"/>
              <a:t>2015</a:t>
            </a:r>
          </a:p>
          <a:p>
            <a:endParaRPr lang="en-US" altLang="ko-KR" dirty="0"/>
          </a:p>
          <a:p>
            <a:r>
              <a:rPr lang="x-none" altLang="ko-KR" dirty="0"/>
              <a:t>C</a:t>
            </a:r>
            <a:r>
              <a:rPr lang="ko-KR" altLang="ko-KR" dirty="0" err="1"/>
              <a:t>hat</a:t>
            </a:r>
            <a:r>
              <a:rPr lang="ko-KR" altLang="ko-KR" dirty="0"/>
              <a:t> GPT-1 – 2018</a:t>
            </a:r>
          </a:p>
          <a:p>
            <a:r>
              <a:rPr lang="x-none" altLang="ko-KR" dirty="0"/>
              <a:t>C</a:t>
            </a:r>
            <a:r>
              <a:rPr lang="ko-KR" altLang="ko-KR" dirty="0" err="1"/>
              <a:t>hat</a:t>
            </a:r>
            <a:r>
              <a:rPr lang="ko-KR" altLang="ko-KR" dirty="0"/>
              <a:t> GPT-2 – 2019</a:t>
            </a:r>
          </a:p>
          <a:p>
            <a:r>
              <a:rPr lang="ko-KR" altLang="ko-KR" dirty="0" err="1"/>
              <a:t>Chat</a:t>
            </a:r>
            <a:r>
              <a:rPr lang="ko-KR" altLang="ko-KR" dirty="0"/>
              <a:t> GPT-3 – 2020</a:t>
            </a:r>
          </a:p>
          <a:p>
            <a:r>
              <a:rPr lang="ko-KR" altLang="ko-KR" dirty="0" err="1"/>
              <a:t>Chat</a:t>
            </a:r>
            <a:r>
              <a:rPr lang="ko-KR" altLang="ko-KR" dirty="0"/>
              <a:t> GPT3X – 2022</a:t>
            </a:r>
          </a:p>
          <a:p>
            <a:endParaRPr lang="ko-KR" altLang="en-US" dirty="0"/>
          </a:p>
        </p:txBody>
      </p:sp>
      <p:pic>
        <p:nvPicPr>
          <p:cNvPr id="1026" name="Picture 2" descr="OpenAI Logo PNG Images with Transparent Background">
            <a:extLst>
              <a:ext uri="{FF2B5EF4-FFF2-40B4-BE49-F238E27FC236}">
                <a16:creationId xmlns:a16="http://schemas.microsoft.com/office/drawing/2014/main" id="{412FBE4E-87B6-42C6-B1BA-6C3A227A6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38" y="1825625"/>
            <a:ext cx="4538962" cy="398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50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3794994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FD4E5C0-AE7F-40D5-8F68-D65AD1D94B60}"/>
              </a:ext>
            </a:extLst>
          </p:cNvPr>
          <p:cNvPicPr>
            <a:picLocks noChangeAspect="1"/>
          </p:cNvPicPr>
          <p:nvPr/>
        </p:nvPicPr>
        <p:blipFill>
          <a:blip r:embed="rId2"/>
          <a:stretch>
            <a:fillRect/>
          </a:stretch>
        </p:blipFill>
        <p:spPr>
          <a:xfrm>
            <a:off x="2038350" y="2291331"/>
            <a:ext cx="8115300" cy="3181350"/>
          </a:xfrm>
          <a:prstGeom prst="rect">
            <a:avLst/>
          </a:prstGeom>
        </p:spPr>
      </p:pic>
      <p:sp>
        <p:nvSpPr>
          <p:cNvPr id="5" name="직사각형 4">
            <a:extLst>
              <a:ext uri="{FF2B5EF4-FFF2-40B4-BE49-F238E27FC236}">
                <a16:creationId xmlns:a16="http://schemas.microsoft.com/office/drawing/2014/main" id="{36E7C9BB-4619-4E5E-9C9B-770609E156C4}"/>
              </a:ext>
            </a:extLst>
          </p:cNvPr>
          <p:cNvSpPr/>
          <p:nvPr/>
        </p:nvSpPr>
        <p:spPr>
          <a:xfrm>
            <a:off x="2561264" y="1309710"/>
            <a:ext cx="6901517" cy="369332"/>
          </a:xfrm>
          <a:prstGeom prst="rect">
            <a:avLst/>
          </a:prstGeom>
        </p:spPr>
        <p:txBody>
          <a:bodyPr wrap="square">
            <a:spAutoFit/>
          </a:bodyPr>
          <a:lstStyle/>
          <a:p>
            <a:r>
              <a:rPr lang="ko-KR" altLang="en-US" dirty="0">
                <a:latin typeface="Söhne"/>
              </a:rPr>
              <a:t>미국 시가총액 상위 </a:t>
            </a:r>
            <a:r>
              <a:rPr lang="en-US" altLang="ko-KR" dirty="0">
                <a:latin typeface="Söhne"/>
              </a:rPr>
              <a:t>6</a:t>
            </a:r>
            <a:r>
              <a:rPr lang="ko-KR" altLang="en-US" dirty="0">
                <a:latin typeface="Söhne"/>
              </a:rPr>
              <a:t>대 기업 중 애플을 제외하고 모두 </a:t>
            </a:r>
            <a:r>
              <a:rPr lang="en-US" altLang="ko-KR" dirty="0">
                <a:latin typeface="Söhne"/>
              </a:rPr>
              <a:t>LLM</a:t>
            </a:r>
            <a:r>
              <a:rPr lang="ko-KR" altLang="en-US" dirty="0">
                <a:latin typeface="Söhne"/>
              </a:rPr>
              <a:t>을 개발</a:t>
            </a:r>
            <a:endParaRPr lang="ko-KR" altLang="en-US" dirty="0"/>
          </a:p>
        </p:txBody>
      </p:sp>
    </p:spTree>
    <p:extLst>
      <p:ext uri="{BB962C8B-B14F-4D97-AF65-F5344CB8AC3E}">
        <p14:creationId xmlns:p14="http://schemas.microsoft.com/office/powerpoint/2010/main" val="34878357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875194-F17C-4A13-8809-2802C101BDCA}"/>
              </a:ext>
            </a:extLst>
          </p:cNvPr>
          <p:cNvSpPr>
            <a:spLocks noGrp="1"/>
          </p:cNvSpPr>
          <p:nvPr>
            <p:ph type="title"/>
          </p:nvPr>
        </p:nvSpPr>
        <p:spPr/>
        <p:txBody>
          <a:bodyPr/>
          <a:lstStyle/>
          <a:p>
            <a:r>
              <a:rPr lang="en-US" altLang="ko-KR" dirty="0"/>
              <a:t>Language models</a:t>
            </a:r>
            <a:endParaRPr lang="ko-KR" altLang="en-US" dirty="0"/>
          </a:p>
        </p:txBody>
      </p:sp>
      <p:sp>
        <p:nvSpPr>
          <p:cNvPr id="3" name="내용 개체 틀 2">
            <a:extLst>
              <a:ext uri="{FF2B5EF4-FFF2-40B4-BE49-F238E27FC236}">
                <a16:creationId xmlns:a16="http://schemas.microsoft.com/office/drawing/2014/main" id="{09302E69-7D85-4AE5-894E-276D74C92DB8}"/>
              </a:ext>
            </a:extLst>
          </p:cNvPr>
          <p:cNvSpPr>
            <a:spLocks noGrp="1"/>
          </p:cNvSpPr>
          <p:nvPr>
            <p:ph idx="1"/>
          </p:nvPr>
        </p:nvSpPr>
        <p:spPr/>
        <p:txBody>
          <a:bodyPr>
            <a:normAutofit lnSpcReduction="10000"/>
          </a:bodyPr>
          <a:lstStyle/>
          <a:p>
            <a:r>
              <a:rPr lang="en-US" altLang="ko-KR" dirty="0">
                <a:highlight>
                  <a:srgbClr val="FFFF00"/>
                </a:highlight>
              </a:rPr>
              <a:t>Language models are trained using a technique called "deep learning," which involves training a large neural network on massive datasets.</a:t>
            </a:r>
          </a:p>
          <a:p>
            <a:endParaRPr lang="en-US" altLang="ko-KR" dirty="0"/>
          </a:p>
          <a:p>
            <a:r>
              <a:rPr lang="en-US" altLang="ko-KR" dirty="0"/>
              <a:t>How many words trained by chat GPT?</a:t>
            </a:r>
          </a:p>
          <a:p>
            <a:endParaRPr lang="en-US" altLang="ko-KR" dirty="0"/>
          </a:p>
          <a:p>
            <a:r>
              <a:rPr lang="en-US" altLang="ko-KR" dirty="0" err="1">
                <a:highlight>
                  <a:srgbClr val="FFFF00"/>
                </a:highlight>
              </a:rPr>
              <a:t>ChatGPT</a:t>
            </a:r>
            <a:r>
              <a:rPr lang="en-US" altLang="ko-KR" dirty="0">
                <a:highlight>
                  <a:srgbClr val="FFFF00"/>
                </a:highlight>
              </a:rPr>
              <a:t>, based on the GPT-3.5 architecture, was trained on a vast amount of data containing 570GB of text. However, it's important to note that the number of words in the training data is not explicitly specified by </a:t>
            </a:r>
            <a:r>
              <a:rPr lang="en-US" altLang="ko-KR" dirty="0" err="1">
                <a:highlight>
                  <a:srgbClr val="FFFF00"/>
                </a:highlight>
              </a:rPr>
              <a:t>OpenAI</a:t>
            </a:r>
            <a:r>
              <a:rPr lang="en-US" altLang="ko-KR" dirty="0">
                <a:highlight>
                  <a:srgbClr val="FFFF00"/>
                </a:highlight>
              </a:rPr>
              <a:t>.</a:t>
            </a:r>
          </a:p>
        </p:txBody>
      </p:sp>
      <p:sp>
        <p:nvSpPr>
          <p:cNvPr id="4" name="직사각형 3">
            <a:extLst>
              <a:ext uri="{FF2B5EF4-FFF2-40B4-BE49-F238E27FC236}">
                <a16:creationId xmlns:a16="http://schemas.microsoft.com/office/drawing/2014/main" id="{5027AEA7-03A1-4436-AAA5-37FBFFE64022}"/>
              </a:ext>
            </a:extLst>
          </p:cNvPr>
          <p:cNvSpPr/>
          <p:nvPr/>
        </p:nvSpPr>
        <p:spPr>
          <a:xfrm>
            <a:off x="5588000" y="230188"/>
            <a:ext cx="6096000" cy="646331"/>
          </a:xfrm>
          <a:prstGeom prst="rect">
            <a:avLst/>
          </a:prstGeom>
        </p:spPr>
        <p:txBody>
          <a:bodyPr>
            <a:spAutoFit/>
          </a:bodyPr>
          <a:lstStyle/>
          <a:p>
            <a:r>
              <a:rPr lang="en-US" altLang="ko-KR" dirty="0">
                <a:solidFill>
                  <a:srgbClr val="D1D5DB"/>
                </a:solidFill>
                <a:latin typeface="Söhne"/>
              </a:rPr>
              <a:t>Large Language Model: A large language model is a type of artificial intelligence model</a:t>
            </a:r>
            <a:endParaRPr lang="ko-KR" altLang="en-US" dirty="0"/>
          </a:p>
        </p:txBody>
      </p:sp>
      <p:sp>
        <p:nvSpPr>
          <p:cNvPr id="5" name="직사각형 4">
            <a:extLst>
              <a:ext uri="{FF2B5EF4-FFF2-40B4-BE49-F238E27FC236}">
                <a16:creationId xmlns:a16="http://schemas.microsoft.com/office/drawing/2014/main" id="{162FE618-6AEE-4E93-8B02-9142B5C68423}"/>
              </a:ext>
            </a:extLst>
          </p:cNvPr>
          <p:cNvSpPr/>
          <p:nvPr/>
        </p:nvSpPr>
        <p:spPr>
          <a:xfrm>
            <a:off x="5588000" y="1011456"/>
            <a:ext cx="6096000" cy="646331"/>
          </a:xfrm>
          <a:prstGeom prst="rect">
            <a:avLst/>
          </a:prstGeom>
        </p:spPr>
        <p:txBody>
          <a:bodyPr>
            <a:spAutoFit/>
          </a:bodyPr>
          <a:lstStyle/>
          <a:p>
            <a:r>
              <a:rPr lang="en-US" altLang="ko-KR" dirty="0">
                <a:solidFill>
                  <a:srgbClr val="D1D5DB"/>
                </a:solidFill>
                <a:latin typeface="Söhne"/>
              </a:rPr>
              <a:t>Transformer: The Transformer is a type of neural network architecture</a:t>
            </a:r>
            <a:endParaRPr lang="ko-KR" altLang="en-US" dirty="0"/>
          </a:p>
        </p:txBody>
      </p:sp>
    </p:spTree>
    <p:extLst>
      <p:ext uri="{BB962C8B-B14F-4D97-AF65-F5344CB8AC3E}">
        <p14:creationId xmlns:p14="http://schemas.microsoft.com/office/powerpoint/2010/main" val="1648664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0628268-3A1F-45BF-80F8-82F91504C284}"/>
              </a:ext>
            </a:extLst>
          </p:cNvPr>
          <p:cNvSpPr>
            <a:spLocks noGrp="1"/>
          </p:cNvSpPr>
          <p:nvPr>
            <p:ph idx="1"/>
          </p:nvPr>
        </p:nvSpPr>
        <p:spPr>
          <a:xfrm>
            <a:off x="707572" y="681135"/>
            <a:ext cx="10955694" cy="4030922"/>
          </a:xfrm>
        </p:spPr>
        <p:txBody>
          <a:bodyPr>
            <a:normAutofit/>
          </a:bodyPr>
          <a:lstStyle/>
          <a:p>
            <a:r>
              <a:rPr lang="en-US" altLang="ko-KR" dirty="0"/>
              <a:t>Conventional Search Engine:</a:t>
            </a:r>
          </a:p>
          <a:p>
            <a:pPr lvl="1"/>
            <a:r>
              <a:rPr lang="en-US" altLang="ko-KR" sz="1000" dirty="0"/>
              <a:t>Relies on keyword matching and indexing.</a:t>
            </a:r>
          </a:p>
          <a:p>
            <a:pPr lvl="1"/>
            <a:r>
              <a:rPr lang="en-US" altLang="ko-KR" sz="1000" dirty="0"/>
              <a:t>Results are based on factors like keyword density and page rankings.</a:t>
            </a:r>
          </a:p>
          <a:p>
            <a:pPr lvl="1"/>
            <a:r>
              <a:rPr lang="en-US" altLang="ko-KR" sz="1000" dirty="0"/>
              <a:t>Provides a list of relevant web pages.</a:t>
            </a:r>
          </a:p>
          <a:p>
            <a:pPr lvl="1"/>
            <a:r>
              <a:rPr lang="en-US" altLang="ko-KR" sz="1000" dirty="0"/>
              <a:t>Emphasizes popularity and authority of web pages.</a:t>
            </a:r>
          </a:p>
          <a:p>
            <a:pPr lvl="1"/>
            <a:r>
              <a:rPr lang="en-US" altLang="ko-KR" sz="1600" dirty="0"/>
              <a:t>Does not focus on understanding the meaning or context of the search query.</a:t>
            </a:r>
          </a:p>
          <a:p>
            <a:r>
              <a:rPr lang="en-US" altLang="ko-KR" dirty="0"/>
              <a:t>Semantic Search Engine:</a:t>
            </a:r>
          </a:p>
          <a:p>
            <a:pPr lvl="1"/>
            <a:r>
              <a:rPr lang="en-US" altLang="ko-KR" sz="900" dirty="0"/>
              <a:t>Analyzes the meaning and context of the search query.</a:t>
            </a:r>
          </a:p>
          <a:p>
            <a:pPr lvl="1"/>
            <a:r>
              <a:rPr lang="en-US" altLang="ko-KR" sz="900" dirty="0"/>
              <a:t>Considers user's location, search history, and other factors.</a:t>
            </a:r>
          </a:p>
          <a:p>
            <a:pPr lvl="1"/>
            <a:r>
              <a:rPr lang="en-US" altLang="ko-KR" sz="900" dirty="0"/>
              <a:t>Provides more personalized and context-aware results.</a:t>
            </a:r>
          </a:p>
          <a:p>
            <a:pPr lvl="1"/>
            <a:r>
              <a:rPr lang="en-US" altLang="ko-KR" sz="900" dirty="0"/>
              <a:t>Understands relationships between words and concepts.</a:t>
            </a:r>
          </a:p>
          <a:p>
            <a:pPr lvl="1"/>
            <a:r>
              <a:rPr lang="en-US" altLang="ko-KR" sz="900" dirty="0"/>
              <a:t>Uses natural language processing (NLP) techniques.</a:t>
            </a:r>
          </a:p>
          <a:p>
            <a:pPr lvl="1"/>
            <a:r>
              <a:rPr lang="en-US" altLang="ko-KR" sz="900" dirty="0"/>
              <a:t>Presents rich snippets and leverages knowledge graphs for additional context.</a:t>
            </a:r>
          </a:p>
          <a:p>
            <a:pPr lvl="1"/>
            <a:r>
              <a:rPr lang="en-US" altLang="ko-KR" sz="1600" dirty="0"/>
              <a:t>Aims to deliver more accurate and meaningful search results.</a:t>
            </a:r>
          </a:p>
          <a:p>
            <a:endParaRPr lang="ko-KR" altLang="en-US" dirty="0"/>
          </a:p>
        </p:txBody>
      </p:sp>
      <p:sp>
        <p:nvSpPr>
          <p:cNvPr id="6" name="Rectangle 1">
            <a:extLst>
              <a:ext uri="{FF2B5EF4-FFF2-40B4-BE49-F238E27FC236}">
                <a16:creationId xmlns:a16="http://schemas.microsoft.com/office/drawing/2014/main" id="{7ADBA410-52DB-427C-8FE6-B9C2D7581F2F}"/>
              </a:ext>
            </a:extLst>
          </p:cNvPr>
          <p:cNvSpPr>
            <a:spLocks noChangeArrowheads="1"/>
          </p:cNvSpPr>
          <p:nvPr/>
        </p:nvSpPr>
        <p:spPr bwMode="auto">
          <a:xfrm>
            <a:off x="528734" y="4591406"/>
            <a:ext cx="111998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summary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conventional</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primarily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on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keyword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matching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while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semantic</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aim</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to</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understand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the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meaning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and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intent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behind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queries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providing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more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contextually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relevant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results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2400" b="0" i="0" u="none" strike="noStrike" cap="none" normalizeH="0" baseline="0" dirty="0">
                <a:ln>
                  <a:noFill/>
                </a:ln>
                <a:solidFill>
                  <a:schemeClr val="tx1"/>
                </a:solidFill>
                <a:effectLst/>
                <a:latin typeface="Arial" panose="020B0604020202020204" pitchFamily="34" charset="0"/>
                <a:ea typeface="Söhne"/>
              </a:rPr>
            </a:br>
            <a:endParaRPr kumimoji="0" lang="ko-KR" altLang="ko-K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0300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4128333" y="112157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104000" y="4688008"/>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5" y="5213845"/>
            <a:ext cx="110195" cy="76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5876193" y="1054521"/>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sp>
        <p:nvSpPr>
          <p:cNvPr id="19" name="직사각형 18">
            <a:extLst>
              <a:ext uri="{FF2B5EF4-FFF2-40B4-BE49-F238E27FC236}">
                <a16:creationId xmlns:a16="http://schemas.microsoft.com/office/drawing/2014/main" id="{8FDCDCC5-64BE-4BF7-B960-29B1DD5B9C18}"/>
              </a:ext>
            </a:extLst>
          </p:cNvPr>
          <p:cNvSpPr/>
          <p:nvPr/>
        </p:nvSpPr>
        <p:spPr>
          <a:xfrm>
            <a:off x="10968404" y="6066662"/>
            <a:ext cx="1128521" cy="276999"/>
          </a:xfrm>
          <a:prstGeom prst="rect">
            <a:avLst/>
          </a:prstGeom>
        </p:spPr>
        <p:txBody>
          <a:bodyPr wrap="square">
            <a:spAutoFit/>
          </a:bodyPr>
          <a:lstStyle/>
          <a:p>
            <a:pPr fontAlgn="ctr"/>
            <a:r>
              <a:rPr lang="en-US" altLang="ko-KR" sz="1200" dirty="0"/>
              <a:t>2023</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a:cxnSpLocks/>
          </p:cNvCxnSpPr>
          <p:nvPr/>
        </p:nvCxnSpPr>
        <p:spPr>
          <a:xfrm>
            <a:off x="1800959" y="668215"/>
            <a:ext cx="2170891" cy="46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a:cxnSpLocks/>
          </p:cNvCxnSpPr>
          <p:nvPr/>
        </p:nvCxnSpPr>
        <p:spPr>
          <a:xfrm flipH="1">
            <a:off x="6409189" y="383113"/>
            <a:ext cx="3058663" cy="840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704794"/>
            <a:ext cx="2522853" cy="909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6292785" y="4111435"/>
            <a:ext cx="422520" cy="516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77005" y="4213406"/>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a:stCxn id="52" idx="3"/>
          </p:cNvCxnSpPr>
          <p:nvPr/>
        </p:nvCxnSpPr>
        <p:spPr>
          <a:xfrm flipV="1">
            <a:off x="3655202" y="5495873"/>
            <a:ext cx="20149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1" name="직사각형 40">
            <a:extLst>
              <a:ext uri="{FF2B5EF4-FFF2-40B4-BE49-F238E27FC236}">
                <a16:creationId xmlns:a16="http://schemas.microsoft.com/office/drawing/2014/main" id="{A8F53F03-AE49-4F46-913D-C7AAA5CEADC5}"/>
              </a:ext>
            </a:extLst>
          </p:cNvPr>
          <p:cNvSpPr/>
          <p:nvPr/>
        </p:nvSpPr>
        <p:spPr>
          <a:xfrm>
            <a:off x="6900497" y="6066662"/>
            <a:ext cx="2089638" cy="276999"/>
          </a:xfrm>
          <a:prstGeom prst="rect">
            <a:avLst/>
          </a:prstGeom>
        </p:spPr>
        <p:txBody>
          <a:bodyPr wrap="square">
            <a:spAutoFit/>
          </a:bodyPr>
          <a:lstStyle/>
          <a:p>
            <a:pPr fontAlgn="ctr"/>
            <a:r>
              <a:rPr lang="en-US" altLang="ko-KR" sz="1200" dirty="0"/>
              <a:t>2020</a:t>
            </a:r>
            <a:endParaRPr lang="ko-KR" altLang="ko-KR" sz="1200"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1879435"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786450" cy="366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50971" y="5357374"/>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4225763" y="1937708"/>
            <a:ext cx="2007281" cy="276999"/>
          </a:xfrm>
          <a:prstGeom prst="rect">
            <a:avLst/>
          </a:prstGeom>
        </p:spPr>
        <p:txBody>
          <a:bodyPr wrap="none">
            <a:spAutoFit/>
          </a:bodyPr>
          <a:lstStyle/>
          <a:p>
            <a:r>
              <a:rPr lang="en-US" altLang="ko-KR" sz="1200" dirty="0"/>
              <a:t>ImageNet Challenge 2012</a:t>
            </a:r>
            <a:endParaRPr lang="ko-KR" altLang="en-US" sz="1200" dirty="0"/>
          </a:p>
        </p:txBody>
      </p:sp>
      <p:cxnSp>
        <p:nvCxnSpPr>
          <p:cNvPr id="29" name="직선 화살표 연결선 28">
            <a:extLst>
              <a:ext uri="{FF2B5EF4-FFF2-40B4-BE49-F238E27FC236}">
                <a16:creationId xmlns:a16="http://schemas.microsoft.com/office/drawing/2014/main" id="{2D1886C8-A7B0-4974-B3BA-0EF59F1A5614}"/>
              </a:ext>
            </a:extLst>
          </p:cNvPr>
          <p:cNvCxnSpPr>
            <a:cxnSpLocks/>
          </p:cNvCxnSpPr>
          <p:nvPr/>
        </p:nvCxnSpPr>
        <p:spPr>
          <a:xfrm flipH="1">
            <a:off x="6094930" y="2297028"/>
            <a:ext cx="31649" cy="1154964"/>
          </a:xfrm>
          <a:prstGeom prst="straightConnector1">
            <a:avLst/>
          </a:prstGeom>
          <a:ln>
            <a:gradFill>
              <a:gsLst>
                <a:gs pos="26566">
                  <a:srgbClr val="DBE4F3"/>
                </a:gs>
                <a:gs pos="0">
                  <a:schemeClr val="accent1">
                    <a:lumMod val="5000"/>
                    <a:lumOff val="95000"/>
                  </a:schemeClr>
                </a:gs>
                <a:gs pos="6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2595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ED3563-2FE7-48C7-8E5D-61C998CECBF3}"/>
              </a:ext>
            </a:extLst>
          </p:cNvPr>
          <p:cNvSpPr>
            <a:spLocks noGrp="1"/>
          </p:cNvSpPr>
          <p:nvPr>
            <p:ph type="title"/>
          </p:nvPr>
        </p:nvSpPr>
        <p:spPr/>
        <p:txBody>
          <a:bodyPr/>
          <a:lstStyle/>
          <a:p>
            <a:r>
              <a:rPr lang="en-US" altLang="ko-KR" dirty="0"/>
              <a:t>Limitations of </a:t>
            </a:r>
            <a:r>
              <a:rPr lang="en-US" altLang="ko-KR" dirty="0" err="1"/>
              <a:t>ChatGPT</a:t>
            </a:r>
            <a:br>
              <a:rPr lang="en-US" altLang="ko-KR"/>
            </a:br>
            <a:endParaRPr lang="ko-KR" altLang="en-US"/>
          </a:p>
        </p:txBody>
      </p:sp>
      <p:sp>
        <p:nvSpPr>
          <p:cNvPr id="3" name="내용 개체 틀 2">
            <a:extLst>
              <a:ext uri="{FF2B5EF4-FFF2-40B4-BE49-F238E27FC236}">
                <a16:creationId xmlns:a16="http://schemas.microsoft.com/office/drawing/2014/main" id="{79371D52-116E-467B-B422-091987890594}"/>
              </a:ext>
            </a:extLst>
          </p:cNvPr>
          <p:cNvSpPr>
            <a:spLocks noGrp="1"/>
          </p:cNvSpPr>
          <p:nvPr>
            <p:ph idx="1"/>
          </p:nvPr>
        </p:nvSpPr>
        <p:spPr/>
        <p:txBody>
          <a:bodyPr>
            <a:normAutofit fontScale="47500" lnSpcReduction="20000"/>
          </a:bodyPr>
          <a:lstStyle/>
          <a:p>
            <a:r>
              <a:rPr lang="en-US" altLang="ko-KR" dirty="0"/>
              <a:t>Lack of context awareness</a:t>
            </a:r>
          </a:p>
          <a:p>
            <a:r>
              <a:rPr lang="en-US" altLang="ko-KR" dirty="0"/>
              <a:t>One limitation of </a:t>
            </a:r>
            <a:r>
              <a:rPr lang="en-US" altLang="ko-KR" dirty="0" err="1"/>
              <a:t>ChatGPT</a:t>
            </a:r>
            <a:r>
              <a:rPr lang="en-US" altLang="ko-KR" dirty="0"/>
              <a:t> is that it is not always able to fully understand the context of a given text.</a:t>
            </a:r>
          </a:p>
          <a:p>
            <a:r>
              <a:rPr lang="en-US" altLang="ko-KR" dirty="0"/>
              <a:t>This can lead to the generation of text that is not appropriate or does not make sense in the given context.</a:t>
            </a:r>
          </a:p>
          <a:p>
            <a:r>
              <a:rPr lang="en-US" altLang="ko-KR" dirty="0"/>
              <a:t>This is particularly a limitation when the model is used in a conversational setting, where understanding the context of a conversation is crucial.</a:t>
            </a:r>
          </a:p>
          <a:p>
            <a:r>
              <a:rPr lang="en-US" altLang="ko-KR" dirty="0"/>
              <a:t>Limited ability to handle tasks that require common sense knowledge</a:t>
            </a:r>
          </a:p>
          <a:p>
            <a:r>
              <a:rPr lang="en-US" altLang="ko-KR" dirty="0" err="1"/>
              <a:t>ChatGPT</a:t>
            </a:r>
            <a:r>
              <a:rPr lang="en-US" altLang="ko-KR" dirty="0"/>
              <a:t> has been trained on a large dataset of text data, but it does not have access to common sense knowledge that humans possess.</a:t>
            </a:r>
          </a:p>
          <a:p>
            <a:r>
              <a:rPr lang="en-US" altLang="ko-KR" dirty="0"/>
              <a:t>This can limit its ability to perform certain tasks that require knowledge of the world, such as understanding idioms or sarcasm.</a:t>
            </a:r>
          </a:p>
          <a:p>
            <a:r>
              <a:rPr lang="en-US" altLang="ko-KR" dirty="0"/>
              <a:t>This limitation can be overcome by fine-tuning the model with task-specific data, but it still may not perform as well as a human in certain tasks.</a:t>
            </a:r>
          </a:p>
          <a:p>
            <a:r>
              <a:rPr lang="en-US" altLang="ko-KR" dirty="0"/>
              <a:t>Potential ethical concerns surrounding the use of AI-generated text</a:t>
            </a:r>
          </a:p>
          <a:p>
            <a:r>
              <a:rPr lang="en-US" altLang="ko-KR" dirty="0"/>
              <a:t>The use of AI-generated text raises ethical concerns such as potential manipulation of public opinion or spreading misinformation.</a:t>
            </a:r>
          </a:p>
          <a:p>
            <a:r>
              <a:rPr lang="en-US" altLang="ko-KR" dirty="0"/>
              <a:t>As the generated text can be difficult to distinguish from text written by a human, it may be used for malicious purposes such as impersonation or propaganda.</a:t>
            </a:r>
          </a:p>
          <a:p>
            <a:r>
              <a:rPr lang="en-US" altLang="ko-KR" dirty="0"/>
              <a:t>It is important to consider these ethical concerns when developing and deploying </a:t>
            </a:r>
            <a:r>
              <a:rPr lang="en-US" altLang="ko-KR" dirty="0" err="1"/>
              <a:t>ChatGPT</a:t>
            </a:r>
            <a:r>
              <a:rPr lang="en-US" altLang="ko-KR" dirty="0"/>
              <a:t> models, and to have proper measures in place to detect and prevent any potential misuse of the technology.</a:t>
            </a:r>
          </a:p>
          <a:p>
            <a:endParaRPr lang="ko-KR" altLang="en-US" dirty="0"/>
          </a:p>
        </p:txBody>
      </p:sp>
    </p:spTree>
    <p:extLst>
      <p:ext uri="{BB962C8B-B14F-4D97-AF65-F5344CB8AC3E}">
        <p14:creationId xmlns:p14="http://schemas.microsoft.com/office/powerpoint/2010/main" val="3553564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03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hat is a Function 1">
            <a:extLst>
              <a:ext uri="{FF2B5EF4-FFF2-40B4-BE49-F238E27FC236}">
                <a16:creationId xmlns:a16="http://schemas.microsoft.com/office/drawing/2014/main" id="{8E7CECAC-BF3A-4932-9582-74E9E393E2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4267" y="883949"/>
            <a:ext cx="9403465" cy="509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197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A918AE-E67B-485B-A5D8-6F49D97B3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320" y="971035"/>
            <a:ext cx="9155592" cy="491592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AE9830B-004C-4D10-9CD7-65913136F8CE}"/>
              </a:ext>
            </a:extLst>
          </p:cNvPr>
          <p:cNvSpPr/>
          <p:nvPr/>
        </p:nvSpPr>
        <p:spPr>
          <a:xfrm>
            <a:off x="3724711" y="1680420"/>
            <a:ext cx="588623" cy="184666"/>
          </a:xfrm>
          <a:prstGeom prst="rect">
            <a:avLst/>
          </a:prstGeom>
        </p:spPr>
        <p:txBody>
          <a:bodyPr wrap="none">
            <a:spAutoFit/>
          </a:bodyPr>
          <a:lstStyle/>
          <a:p>
            <a:r>
              <a:rPr lang="en-US" altLang="ko-KR" sz="600" dirty="0"/>
              <a:t>Intelligence</a:t>
            </a:r>
            <a:endParaRPr lang="ko-KR" altLang="en-US" sz="600" dirty="0"/>
          </a:p>
        </p:txBody>
      </p:sp>
      <p:sp>
        <p:nvSpPr>
          <p:cNvPr id="6" name="직사각형 5">
            <a:extLst>
              <a:ext uri="{FF2B5EF4-FFF2-40B4-BE49-F238E27FC236}">
                <a16:creationId xmlns:a16="http://schemas.microsoft.com/office/drawing/2014/main" id="{FCC284E3-272F-4AFE-8A59-4DFB3706C981}"/>
              </a:ext>
            </a:extLst>
          </p:cNvPr>
          <p:cNvSpPr/>
          <p:nvPr/>
        </p:nvSpPr>
        <p:spPr>
          <a:xfrm>
            <a:off x="9461929" y="4176910"/>
            <a:ext cx="808235" cy="276999"/>
          </a:xfrm>
          <a:prstGeom prst="rect">
            <a:avLst/>
          </a:prstGeom>
        </p:spPr>
        <p:txBody>
          <a:bodyPr wrap="none">
            <a:spAutoFit/>
          </a:bodyPr>
          <a:lstStyle/>
          <a:p>
            <a:r>
              <a:rPr lang="en-US" altLang="ko-KR" sz="600" dirty="0"/>
              <a:t>Cognitive abilities</a:t>
            </a:r>
          </a:p>
          <a:p>
            <a:r>
              <a:rPr lang="en-US" altLang="ko-KR" sz="600" dirty="0"/>
              <a:t>Intellect</a:t>
            </a:r>
            <a:endParaRPr lang="ko-KR" altLang="en-US" sz="600" dirty="0"/>
          </a:p>
        </p:txBody>
      </p:sp>
      <p:sp>
        <p:nvSpPr>
          <p:cNvPr id="8" name="직사각형 7">
            <a:extLst>
              <a:ext uri="{FF2B5EF4-FFF2-40B4-BE49-F238E27FC236}">
                <a16:creationId xmlns:a16="http://schemas.microsoft.com/office/drawing/2014/main" id="{318AFFF7-4B4B-454E-B5D5-89038E5FA320}"/>
              </a:ext>
            </a:extLst>
          </p:cNvPr>
          <p:cNvSpPr/>
          <p:nvPr/>
        </p:nvSpPr>
        <p:spPr>
          <a:xfrm>
            <a:off x="3581528" y="4782363"/>
            <a:ext cx="1067921" cy="369332"/>
          </a:xfrm>
          <a:prstGeom prst="rect">
            <a:avLst/>
          </a:prstGeom>
        </p:spPr>
        <p:txBody>
          <a:bodyPr wrap="none">
            <a:spAutoFit/>
          </a:bodyPr>
          <a:lstStyle/>
          <a:p>
            <a:pPr lvl="0" eaLnBrk="0" fontAlgn="t" latinLnBrk="0" hangingPunct="0">
              <a:spcBef>
                <a:spcPct val="0"/>
              </a:spcBef>
              <a:spcAft>
                <a:spcPct val="0"/>
              </a:spcAft>
            </a:pPr>
            <a:r>
              <a:rPr lang="ko-KR" altLang="ko-KR" sz="600" dirty="0" err="1">
                <a:solidFill>
                  <a:srgbClr val="000000"/>
                </a:solidFill>
                <a:latin typeface="Arial" panose="020B0604020202020204" pitchFamily="34" charset="0"/>
                <a:ea typeface="noto"/>
              </a:rPr>
              <a:t>Unconscious</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Forgetting</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nonverbal</a:t>
            </a:r>
            <a:r>
              <a:rPr lang="ko-KR" altLang="ko-KR" sz="600" dirty="0">
                <a:solidFill>
                  <a:srgbClr val="000000"/>
                </a:solidFill>
                <a:latin typeface="Arial" panose="020B0604020202020204" pitchFamily="34" charset="0"/>
                <a:ea typeface="noto"/>
              </a:rPr>
              <a:t> </a:t>
            </a:r>
            <a:r>
              <a:rPr lang="ko-KR" altLang="ko-KR" sz="600" dirty="0" err="1">
                <a:solidFill>
                  <a:srgbClr val="000000"/>
                </a:solidFill>
                <a:latin typeface="Arial" panose="020B0604020202020204" pitchFamily="34" charset="0"/>
                <a:ea typeface="noto"/>
              </a:rPr>
              <a:t>communication</a:t>
            </a:r>
            <a:endParaRPr lang="ko-KR" altLang="ko-KR" sz="400" dirty="0">
              <a:latin typeface="Arial" panose="020B0604020202020204" pitchFamily="34" charset="0"/>
            </a:endParaRPr>
          </a:p>
        </p:txBody>
      </p:sp>
      <p:sp>
        <p:nvSpPr>
          <p:cNvPr id="7" name="Rectangle 3">
            <a:extLst>
              <a:ext uri="{FF2B5EF4-FFF2-40B4-BE49-F238E27FC236}">
                <a16:creationId xmlns:a16="http://schemas.microsoft.com/office/drawing/2014/main" id="{46BE3B61-EF61-4137-9469-A2671A8DF94E}"/>
              </a:ext>
            </a:extLst>
          </p:cNvPr>
          <p:cNvSpPr>
            <a:spLocks noChangeArrowheads="1"/>
          </p:cNvSpPr>
          <p:nvPr/>
        </p:nvSpPr>
        <p:spPr bwMode="auto">
          <a:xfrm>
            <a:off x="0" y="0"/>
            <a:ext cx="4089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ko-KR" altLang="ko-KR" sz="900" b="0" i="0" u="none" strike="noStrike" cap="none" normalizeH="0" baseline="0">
                <a:ln>
                  <a:noFill/>
                </a:ln>
                <a:solidFill>
                  <a:srgbClr val="000000"/>
                </a:solidFill>
                <a:effectLst/>
                <a:latin typeface="Arial" panose="020B0604020202020204" pitchFamily="34" charset="0"/>
                <a:ea typeface="noto"/>
              </a:rPr>
            </a:br>
            <a:endParaRPr kumimoji="0" lang="ko-KR" altLang="ko-KR" sz="900" b="0" i="0" u="none" strike="noStrike" cap="none" normalizeH="0" baseline="0">
              <a:ln>
                <a:noFill/>
              </a:ln>
              <a:solidFill>
                <a:srgbClr val="000000"/>
              </a:solidFill>
              <a:effectLst/>
              <a:latin typeface="Arial" panose="020B0604020202020204" pitchFamily="34" charset="0"/>
              <a:ea typeface="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BB333309-5BFA-44B6-8E60-0F84B0BF3A07}"/>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1" name="Rectangle 6">
            <a:extLst>
              <a:ext uri="{FF2B5EF4-FFF2-40B4-BE49-F238E27FC236}">
                <a16:creationId xmlns:a16="http://schemas.microsoft.com/office/drawing/2014/main" id="{9CFDC5BF-413C-46D8-BC82-5CFB9BDF1CA8}"/>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2" name="Rectangle 7">
            <a:extLst>
              <a:ext uri="{FF2B5EF4-FFF2-40B4-BE49-F238E27FC236}">
                <a16:creationId xmlns:a16="http://schemas.microsoft.com/office/drawing/2014/main" id="{E7F448D1-E125-416A-9F74-B910963D8870}"/>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3" name="Rectangle 8">
            <a:extLst>
              <a:ext uri="{FF2B5EF4-FFF2-40B4-BE49-F238E27FC236}">
                <a16:creationId xmlns:a16="http://schemas.microsoft.com/office/drawing/2014/main" id="{E94EBB35-C6C9-4A6C-9B75-EACB1A945E51}"/>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42757619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F59AD1-E915-41E7-9087-F06DC837BA48}"/>
              </a:ext>
            </a:extLst>
          </p:cNvPr>
          <p:cNvSpPr/>
          <p:nvPr/>
        </p:nvSpPr>
        <p:spPr>
          <a:xfrm>
            <a:off x="1173760" y="1136629"/>
            <a:ext cx="10663106" cy="1107996"/>
          </a:xfrm>
          <a:prstGeom prst="rect">
            <a:avLst/>
          </a:prstGeom>
        </p:spPr>
        <p:txBody>
          <a:bodyPr wrap="square">
            <a:spAutoFit/>
          </a:bodyPr>
          <a:lstStyle/>
          <a:p>
            <a:r>
              <a:rPr lang="en-US" altLang="ko-KR" sz="6600" dirty="0">
                <a:solidFill>
                  <a:srgbClr val="DADDE2"/>
                </a:solidFill>
                <a:highlight>
                  <a:srgbClr val="0000FF"/>
                </a:highlight>
                <a:ea typeface="Söhne"/>
              </a:rPr>
              <a:t>U</a:t>
            </a:r>
            <a:r>
              <a:rPr lang="ko-KR" altLang="ko-KR" sz="6600" dirty="0" err="1">
                <a:solidFill>
                  <a:srgbClr val="DADDE2"/>
                </a:solidFill>
                <a:highlight>
                  <a:srgbClr val="0000FF"/>
                </a:highlight>
                <a:ea typeface="Söhne"/>
              </a:rPr>
              <a:t>nconscious</a:t>
            </a:r>
            <a:r>
              <a:rPr lang="en-US" altLang="ko-KR" sz="6600" dirty="0">
                <a:solidFill>
                  <a:srgbClr val="DADDE2"/>
                </a:solidFill>
                <a:highlight>
                  <a:srgbClr val="0000FF"/>
                </a:highlight>
                <a:ea typeface="Söhne"/>
              </a:rPr>
              <a:t>ness</a:t>
            </a:r>
            <a:endParaRPr lang="ko-KR" altLang="en-US" sz="6600" dirty="0">
              <a:highlight>
                <a:srgbClr val="0000FF"/>
              </a:highlight>
            </a:endParaRPr>
          </a:p>
        </p:txBody>
      </p:sp>
      <p:sp>
        <p:nvSpPr>
          <p:cNvPr id="5" name="직사각형 4">
            <a:extLst>
              <a:ext uri="{FF2B5EF4-FFF2-40B4-BE49-F238E27FC236}">
                <a16:creationId xmlns:a16="http://schemas.microsoft.com/office/drawing/2014/main" id="{A33742E8-3B92-406A-B86E-45D6CA06986F}"/>
              </a:ext>
            </a:extLst>
          </p:cNvPr>
          <p:cNvSpPr/>
          <p:nvPr/>
        </p:nvSpPr>
        <p:spPr>
          <a:xfrm>
            <a:off x="1173760" y="3162130"/>
            <a:ext cx="8503325" cy="1107996"/>
          </a:xfrm>
          <a:prstGeom prst="rect">
            <a:avLst/>
          </a:prstGeom>
        </p:spPr>
        <p:txBody>
          <a:bodyPr wrap="square">
            <a:spAutoFit/>
          </a:bodyPr>
          <a:lstStyle/>
          <a:p>
            <a:r>
              <a:rPr lang="en-US" altLang="ko-KR" sz="66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Human </a:t>
            </a:r>
            <a:r>
              <a:rPr lang="en-US" altLang="ko-KR" sz="6600" b="1"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forgetting</a:t>
            </a:r>
            <a:endParaRPr lang="ko-KR" altLang="en-US" sz="6600" b="1"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6" name="직사각형 5">
            <a:extLst>
              <a:ext uri="{FF2B5EF4-FFF2-40B4-BE49-F238E27FC236}">
                <a16:creationId xmlns:a16="http://schemas.microsoft.com/office/drawing/2014/main" id="{426EBE73-4DD2-4F1B-A6B1-0A1FDDF51666}"/>
              </a:ext>
            </a:extLst>
          </p:cNvPr>
          <p:cNvSpPr/>
          <p:nvPr/>
        </p:nvSpPr>
        <p:spPr>
          <a:xfrm>
            <a:off x="1106647" y="5187631"/>
            <a:ext cx="10515600" cy="1107996"/>
          </a:xfrm>
          <a:prstGeom prst="rect">
            <a:avLst/>
          </a:prstGeom>
        </p:spPr>
        <p:txBody>
          <a:bodyPr wrap="square">
            <a:spAutoFit/>
          </a:bodyPr>
          <a:lstStyle/>
          <a:p>
            <a:r>
              <a:rPr lang="en-US" altLang="ko-KR" sz="6600" dirty="0">
                <a:solidFill>
                  <a:schemeClr val="bg1"/>
                </a:solidFill>
                <a:highlight>
                  <a:srgbClr val="0000FF"/>
                </a:highlight>
              </a:rPr>
              <a:t>Nonverbal communication</a:t>
            </a:r>
            <a:endParaRPr lang="ko-KR" altLang="en-US" sz="6600" dirty="0">
              <a:solidFill>
                <a:schemeClr val="bg1"/>
              </a:solidFill>
              <a:highlight>
                <a:srgbClr val="0000FF"/>
              </a:highlight>
            </a:endParaRPr>
          </a:p>
        </p:txBody>
      </p:sp>
    </p:spTree>
    <p:extLst>
      <p:ext uri="{BB962C8B-B14F-4D97-AF65-F5344CB8AC3E}">
        <p14:creationId xmlns:p14="http://schemas.microsoft.com/office/powerpoint/2010/main" val="4125209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6CDA74-1A7B-492E-8691-C5A0196E5010}"/>
              </a:ext>
            </a:extLst>
          </p:cNvPr>
          <p:cNvSpPr>
            <a:spLocks noGrp="1"/>
          </p:cNvSpPr>
          <p:nvPr>
            <p:ph type="title"/>
          </p:nvPr>
        </p:nvSpPr>
        <p:spPr/>
        <p:txBody>
          <a:bodyPr>
            <a:normAutofit/>
          </a:bodyPr>
          <a:lstStyle/>
          <a:p>
            <a:pPr algn="ctr"/>
            <a:r>
              <a:rPr lang="en-US" altLang="ko-KR" sz="3200" dirty="0"/>
              <a:t>Key Words</a:t>
            </a:r>
            <a:endParaRPr lang="ko-KR" altLang="en-US" sz="3200" dirty="0"/>
          </a:p>
        </p:txBody>
      </p:sp>
      <p:sp>
        <p:nvSpPr>
          <p:cNvPr id="3" name="내용 개체 틀 2">
            <a:extLst>
              <a:ext uri="{FF2B5EF4-FFF2-40B4-BE49-F238E27FC236}">
                <a16:creationId xmlns:a16="http://schemas.microsoft.com/office/drawing/2014/main" id="{59465084-0CD6-4DAA-9D3A-5E171A7D4939}"/>
              </a:ext>
            </a:extLst>
          </p:cNvPr>
          <p:cNvSpPr>
            <a:spLocks noGrp="1"/>
          </p:cNvSpPr>
          <p:nvPr>
            <p:ph idx="1"/>
          </p:nvPr>
        </p:nvSpPr>
        <p:spPr>
          <a:xfrm>
            <a:off x="838200" y="1543574"/>
            <a:ext cx="10515600" cy="4949301"/>
          </a:xfrm>
        </p:spPr>
        <p:txBody>
          <a:bodyPr>
            <a:normAutofit/>
          </a:bodyPr>
          <a:lstStyle/>
          <a:p>
            <a:pPr>
              <a:lnSpc>
                <a:spcPct val="200000"/>
              </a:lnSpc>
            </a:pPr>
            <a:r>
              <a:rPr lang="en-US" altLang="ko-KR" dirty="0"/>
              <a:t>AL		Artificial intelligence</a:t>
            </a:r>
          </a:p>
          <a:p>
            <a:pPr>
              <a:lnSpc>
                <a:spcPct val="200000"/>
              </a:lnSpc>
            </a:pPr>
            <a:r>
              <a:rPr lang="en-US" altLang="ko-KR" dirty="0"/>
              <a:t>ML  	Machine Learning</a:t>
            </a:r>
          </a:p>
          <a:p>
            <a:pPr>
              <a:lnSpc>
                <a:spcPct val="200000"/>
              </a:lnSpc>
            </a:pPr>
            <a:r>
              <a:rPr lang="en-US" altLang="ko-KR" dirty="0"/>
              <a:t>DL  		Deep Learning  = multiple neural networks </a:t>
            </a:r>
          </a:p>
          <a:p>
            <a:pPr lvl="6">
              <a:lnSpc>
                <a:spcPct val="110000"/>
              </a:lnSpc>
            </a:pPr>
            <a:r>
              <a:rPr lang="en-US" altLang="ko-KR" dirty="0"/>
              <a:t>Large Language model (LLM)</a:t>
            </a:r>
          </a:p>
          <a:p>
            <a:pPr lvl="6">
              <a:lnSpc>
                <a:spcPct val="110000"/>
              </a:lnSpc>
            </a:pPr>
            <a:r>
              <a:rPr lang="en-US" altLang="ko-KR" dirty="0"/>
              <a:t>Transformer</a:t>
            </a:r>
          </a:p>
          <a:p>
            <a:pPr>
              <a:lnSpc>
                <a:spcPct val="200000"/>
              </a:lnSpc>
            </a:pPr>
            <a:r>
              <a:rPr lang="en-US" altLang="ko-KR" dirty="0"/>
              <a:t>Training vs</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2489318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31C87C-B74A-49A5-9862-E5403D394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9" y="691411"/>
            <a:ext cx="4325933" cy="547517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8E4D1C4-8942-475A-ACE8-D24DEF17036D}"/>
              </a:ext>
            </a:extLst>
          </p:cNvPr>
          <p:cNvSpPr/>
          <p:nvPr/>
        </p:nvSpPr>
        <p:spPr>
          <a:xfrm>
            <a:off x="7494876" y="6291743"/>
            <a:ext cx="1450975" cy="369332"/>
          </a:xfrm>
          <a:prstGeom prst="rect">
            <a:avLst/>
          </a:prstGeom>
        </p:spPr>
        <p:txBody>
          <a:bodyPr wrap="none">
            <a:spAutoFit/>
          </a:bodyPr>
          <a:lstStyle/>
          <a:p>
            <a:r>
              <a:rPr lang="en-US" altLang="ko-KR" dirty="0">
                <a:solidFill>
                  <a:schemeClr val="accent1"/>
                </a:solidFill>
                <a:latin typeface="Söhne"/>
              </a:rPr>
              <a:t>Yayoi Kusama</a:t>
            </a:r>
            <a:endParaRPr lang="ko-KR" altLang="en-US" dirty="0">
              <a:solidFill>
                <a:schemeClr val="accent1"/>
              </a:solidFill>
            </a:endParaRPr>
          </a:p>
        </p:txBody>
      </p:sp>
      <p:sp>
        <p:nvSpPr>
          <p:cNvPr id="7" name="직사각형 6">
            <a:extLst>
              <a:ext uri="{FF2B5EF4-FFF2-40B4-BE49-F238E27FC236}">
                <a16:creationId xmlns:a16="http://schemas.microsoft.com/office/drawing/2014/main" id="{F9CA17BC-328F-4DAF-AF1B-7FAF779B63D8}"/>
              </a:ext>
            </a:extLst>
          </p:cNvPr>
          <p:cNvSpPr/>
          <p:nvPr/>
        </p:nvSpPr>
        <p:spPr>
          <a:xfrm>
            <a:off x="2234767" y="6233023"/>
            <a:ext cx="1311578" cy="369332"/>
          </a:xfrm>
          <a:prstGeom prst="rect">
            <a:avLst/>
          </a:prstGeom>
        </p:spPr>
        <p:txBody>
          <a:bodyPr wrap="none">
            <a:spAutoFit/>
          </a:bodyPr>
          <a:lstStyle/>
          <a:p>
            <a:r>
              <a:rPr lang="en-US" altLang="ko-KR" dirty="0" err="1">
                <a:solidFill>
                  <a:schemeClr val="accent1"/>
                </a:solidFill>
                <a:latin typeface="Söhne"/>
              </a:rPr>
              <a:t>Whanki</a:t>
            </a:r>
            <a:r>
              <a:rPr lang="en-US" altLang="ko-KR" dirty="0">
                <a:solidFill>
                  <a:schemeClr val="accent1"/>
                </a:solidFill>
                <a:latin typeface="Söhne"/>
              </a:rPr>
              <a:t> Kim</a:t>
            </a:r>
            <a:endParaRPr lang="ko-KR" altLang="en-US" dirty="0">
              <a:solidFill>
                <a:schemeClr val="accent1"/>
              </a:solidFill>
            </a:endParaRPr>
          </a:p>
        </p:txBody>
      </p:sp>
      <p:pic>
        <p:nvPicPr>
          <p:cNvPr id="2054" name="Picture 6">
            <a:extLst>
              <a:ext uri="{FF2B5EF4-FFF2-40B4-BE49-F238E27FC236}">
                <a16:creationId xmlns:a16="http://schemas.microsoft.com/office/drawing/2014/main" id="{55712CBA-2C51-4BB8-A79D-C7326ECBA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65" y="691411"/>
            <a:ext cx="10310929" cy="535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610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3600" dirty="0" err="1">
                <a:solidFill>
                  <a:schemeClr val="accent5">
                    <a:lumMod val="75000"/>
                  </a:schemeClr>
                </a:solidFill>
                <a:highlight>
                  <a:srgbClr val="C0C0C0"/>
                </a:highlight>
              </a:rPr>
              <a:t>based</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on</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user</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input</a:t>
            </a:r>
            <a:r>
              <a:rPr lang="ko-KR" altLang="ko-KR" sz="3600" dirty="0">
                <a:solidFill>
                  <a:schemeClr val="accent5">
                    <a:lumMod val="75000"/>
                  </a:schemeClr>
                </a:solidFill>
                <a:highlight>
                  <a:srgbClr val="C0C0C0"/>
                </a:highlight>
              </a:rPr>
              <a:t>.</a:t>
            </a:r>
            <a:r>
              <a:rPr lang="en-US" altLang="ko-KR" sz="3600" dirty="0">
                <a:solidFill>
                  <a:schemeClr val="accent5">
                    <a:lumMod val="75000"/>
                  </a:schemeClr>
                </a:solidFill>
                <a:highlight>
                  <a:srgbClr val="C0C0C0"/>
                </a:highlight>
              </a:rPr>
              <a:t> </a:t>
            </a:r>
          </a:p>
          <a:p>
            <a:endParaRPr lang="ko-KR" altLang="en-US" dirty="0"/>
          </a:p>
        </p:txBody>
      </p:sp>
    </p:spTree>
    <p:extLst>
      <p:ext uri="{BB962C8B-B14F-4D97-AF65-F5344CB8AC3E}">
        <p14:creationId xmlns:p14="http://schemas.microsoft.com/office/powerpoint/2010/main" val="15561324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fontScale="90000"/>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2200" dirty="0"/>
              <a:t>Https://www.youtube.com/watch?v=1BAZf3PsjWA</a:t>
            </a:r>
            <a:br>
              <a:rPr lang="ko-KR" altLang="en-US" sz="2200" dirty="0"/>
            </a:br>
            <a:br>
              <a:rPr lang="ko-KR" altLang="en-US" b="1" dirty="0"/>
            </a:b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9428470" y="1100189"/>
            <a:ext cx="2307042" cy="646331"/>
          </a:xfrm>
          <a:prstGeom prst="rect">
            <a:avLst/>
          </a:prstGeom>
        </p:spPr>
        <p:txBody>
          <a:bodyPr wrap="none">
            <a:spAutoFit/>
          </a:bodyPr>
          <a:lstStyle/>
          <a:p>
            <a:r>
              <a:rPr lang="ko-KR" altLang="en-US" dirty="0">
                <a:solidFill>
                  <a:srgbClr val="080E14"/>
                </a:solidFill>
                <a:latin typeface="Nanum Gothic"/>
              </a:rPr>
              <a:t> </a:t>
            </a:r>
            <a:r>
              <a:rPr lang="en-US" altLang="ko-KR" dirty="0">
                <a:solidFill>
                  <a:srgbClr val="080E14"/>
                </a:solidFill>
                <a:latin typeface="Nanum Gothic"/>
              </a:rPr>
              <a:t>chat GPT </a:t>
            </a:r>
            <a:r>
              <a:rPr lang="ko-KR" altLang="en-US" dirty="0">
                <a:solidFill>
                  <a:srgbClr val="080E14"/>
                </a:solidFill>
                <a:latin typeface="Nanum Gothic"/>
              </a:rPr>
              <a:t>월간 활성 </a:t>
            </a:r>
            <a:endParaRPr lang="en-US" altLang="ko-KR" dirty="0">
              <a:solidFill>
                <a:srgbClr val="080E14"/>
              </a:solidFill>
              <a:latin typeface="Nanum Gothic"/>
            </a:endParaRPr>
          </a:p>
          <a:p>
            <a:r>
              <a:rPr lang="ko-KR" altLang="en-US" dirty="0">
                <a:solidFill>
                  <a:srgbClr val="080E14"/>
                </a:solidFill>
                <a:latin typeface="Nanum Gothic"/>
              </a:rPr>
              <a:t>사용자 수</a:t>
            </a:r>
            <a:r>
              <a:rPr lang="en-US" altLang="ko-KR" dirty="0">
                <a:solidFill>
                  <a:srgbClr val="080E14"/>
                </a:solidFill>
                <a:latin typeface="Nanum Gothic"/>
              </a:rPr>
              <a:t> 1</a:t>
            </a:r>
            <a:r>
              <a:rPr lang="ko-KR" altLang="en-US" dirty="0" err="1">
                <a:solidFill>
                  <a:srgbClr val="080E14"/>
                </a:solidFill>
                <a:latin typeface="Nanum Gothic"/>
              </a:rPr>
              <a:t>억명</a:t>
            </a:r>
            <a:r>
              <a:rPr lang="ko-KR" altLang="en-US" dirty="0">
                <a:solidFill>
                  <a:srgbClr val="080E14"/>
                </a:solidFill>
                <a:latin typeface="Nanum Gothic"/>
              </a:rPr>
              <a:t> 돌파</a:t>
            </a:r>
            <a:endParaRPr lang="ko-KR" altLang="en-US"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228906" y="1737754"/>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581991" y="1746520"/>
            <a:ext cx="136343"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93666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0657F1E-1291-400F-8D28-9AF588FDD2A7}"/>
              </a:ext>
            </a:extLst>
          </p:cNvPr>
          <p:cNvPicPr>
            <a:picLocks noChangeAspect="1"/>
          </p:cNvPicPr>
          <p:nvPr/>
        </p:nvPicPr>
        <p:blipFill>
          <a:blip r:embed="rId2"/>
          <a:stretch>
            <a:fillRect/>
          </a:stretch>
        </p:blipFill>
        <p:spPr>
          <a:xfrm>
            <a:off x="1881187" y="1057275"/>
            <a:ext cx="8429625" cy="4743450"/>
          </a:xfrm>
          <a:prstGeom prst="rect">
            <a:avLst/>
          </a:prstGeom>
        </p:spPr>
      </p:pic>
    </p:spTree>
    <p:extLst>
      <p:ext uri="{BB962C8B-B14F-4D97-AF65-F5344CB8AC3E}">
        <p14:creationId xmlns:p14="http://schemas.microsoft.com/office/powerpoint/2010/main" val="83612716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1616</TotalTime>
  <Words>3349</Words>
  <Application>Microsoft Office PowerPoint</Application>
  <PresentationFormat>와이드스크린</PresentationFormat>
  <Paragraphs>505</Paragraphs>
  <Slides>93</Slides>
  <Notes>0</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93</vt:i4>
      </vt:variant>
    </vt:vector>
  </HeadingPairs>
  <TitlesOfParts>
    <vt:vector size="108" baseType="lpstr">
      <vt:lpstr>Arial Unicode MS</vt:lpstr>
      <vt:lpstr>Google Sans</vt:lpstr>
      <vt:lpstr>Lato</vt:lpstr>
      <vt:lpstr>Malgun Gothic Semilight</vt:lpstr>
      <vt:lpstr>Nanum Gothic</vt:lpstr>
      <vt:lpstr>Proxima Nova Subset</vt:lpstr>
      <vt:lpstr>Roboto</vt:lpstr>
      <vt:lpstr>Roboto Slab</vt:lpstr>
      <vt:lpstr>Söhne</vt:lpstr>
      <vt:lpstr>맑은 고딕</vt:lpstr>
      <vt:lpstr>Arial</vt:lpstr>
      <vt:lpstr>Arial</vt:lpstr>
      <vt:lpstr>Calibri</vt:lpstr>
      <vt:lpstr>Consolas</vt:lpstr>
      <vt:lpstr>Office 테마</vt:lpstr>
      <vt:lpstr>chat GPT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Key Words</vt:lpstr>
      <vt:lpstr>PowerPoint 프레젠테이션</vt:lpstr>
      <vt:lpstr>Alan Turing </vt:lpstr>
      <vt:lpstr>Alan Mathison Turing </vt:lpstr>
      <vt:lpstr>PowerPoint 프레젠테이션</vt:lpstr>
      <vt:lpstr>Computing machinery and intelligence</vt:lpstr>
      <vt:lpstr>PowerPoint 프레젠테이션</vt:lpstr>
      <vt:lpstr>PowerPoint 프레젠테이션</vt:lpstr>
      <vt:lpstr>AI history by chat GPT</vt:lpstr>
      <vt:lpstr>Dartmouth Conference 1956</vt:lpstr>
      <vt:lpstr>AlphaGo vs. Lee Sedol (2016)</vt:lpstr>
      <vt:lpstr>NVIDIA의 과학시간 - GPU와 CPU의 차이 Https://www.youtube.com/watch?v=1BAZf3PsjWA</vt:lpstr>
      <vt:lpstr>Google shares lose $100 billion  after company’s AI chatbot makes an error during demo 2023.02 </vt:lpstr>
      <vt:lpstr>PowerPoint 프레젠테이션</vt:lpstr>
      <vt:lpstr>chat GPT</vt:lpstr>
      <vt:lpstr>chat GPT</vt:lpstr>
      <vt:lpstr>Evolution of Chatbots </vt:lpstr>
      <vt:lpstr> ELIZA, one of the first chatbots in 1966</vt:lpstr>
      <vt:lpstr>chat GPT</vt:lpstr>
      <vt:lpstr>key aspects of human intelligence: </vt:lpstr>
      <vt:lpstr>chat GPT</vt:lpstr>
      <vt:lpstr>PowerPoint 프레젠테이션</vt:lpstr>
      <vt:lpstr>PowerPoint 프레젠테이션</vt:lpstr>
      <vt:lpstr>PowerPoint 프레젠테이션</vt:lpstr>
      <vt:lpstr>Intelligence</vt:lpstr>
      <vt:lpstr>Hallutination</vt:lpstr>
      <vt:lpstr>chat GPT</vt:lpstr>
      <vt:lpstr>chat GPT</vt:lpstr>
      <vt:lpstr>PowerPoint 프레젠테이션</vt:lpstr>
      <vt:lpstr>PowerPoint 프레젠테이션</vt:lpstr>
      <vt:lpstr>PowerPoint 프레젠테이션</vt:lpstr>
      <vt:lpstr>Machine learning</vt:lpstr>
      <vt:lpstr>chat GPT</vt:lpstr>
      <vt:lpstr>PowerPoint 프레젠테이션</vt:lpstr>
      <vt:lpstr>PowerPoint 프레젠테이션</vt:lpstr>
      <vt:lpstr>PowerPoint 프레젠테이션</vt:lpstr>
      <vt:lpstr>PowerPoint 프레젠테이션</vt:lpstr>
      <vt:lpstr>PowerPoint 프레젠테이션</vt:lpstr>
      <vt:lpstr>Transformer</vt:lpstr>
      <vt:lpstr>PowerPoint 프레젠테이션</vt:lpstr>
      <vt:lpstr>PowerPoint 프레젠테이션</vt:lpstr>
      <vt:lpstr>PowerPoint 프레젠테이션</vt:lpstr>
      <vt:lpstr>chat GPT</vt:lpstr>
      <vt:lpstr>PowerPoint 프레젠테이션</vt:lpstr>
      <vt:lpstr>Function</vt:lpstr>
      <vt:lpstr>PowerPoint 프레젠테이션</vt:lpstr>
      <vt:lpstr>Leonhard Euler  Introductio in Analysin Infinitorum. 1748 </vt:lpstr>
      <vt:lpstr>function</vt:lpstr>
      <vt:lpstr>Function</vt:lpstr>
      <vt:lpstr>PowerPoint 프레젠테이션</vt:lpstr>
      <vt:lpstr>PowerPoint 프레젠테이션</vt:lpstr>
      <vt:lpstr>PowerPoint 프레젠테이션</vt:lpstr>
      <vt:lpstr>PowerPoint 프레젠테이션</vt:lpstr>
      <vt:lpstr>PowerPoint 프레젠테이션</vt:lpstr>
      <vt:lpstr>The ML explosion in materials science.  The number of papers containing the terms machine learning</vt:lpstr>
      <vt:lpstr>Error rate in the ImageNet Large Scale Visual Recognition Challenge. Data for AI performance from Shoham et al. (2018, p. 90), for human performance from Russakovsky et al. (2015, pp. 241&amp;242). </vt:lpstr>
      <vt:lpstr>Number of publications in dependence  on the publication year for DL, deep learning;</vt:lpstr>
      <vt:lpstr>PowerPoint 프레젠테이션</vt:lpstr>
      <vt:lpstr>Function</vt:lpstr>
      <vt:lpstr>Neural networks</vt:lpstr>
      <vt:lpstr>Neural Network Character Recognition </vt:lpstr>
      <vt:lpstr>Neural networks </vt:lpstr>
      <vt:lpstr>Neural networks</vt:lpstr>
      <vt:lpstr>PowerPoint 프레젠테이션</vt:lpstr>
      <vt:lpstr>Neural network</vt:lpstr>
      <vt:lpstr>PowerPoint 프레젠테이션</vt:lpstr>
      <vt:lpstr>Mathematical logics of neural networks: </vt:lpstr>
      <vt:lpstr>Gradient Descent </vt:lpstr>
      <vt:lpstr> </vt:lpstr>
      <vt:lpstr>PowerPoint 프레젠테이션</vt:lpstr>
      <vt:lpstr>PowerPoint 프레젠테이션</vt:lpstr>
      <vt:lpstr>chat GPT</vt:lpstr>
      <vt:lpstr>PowerPoint 프레젠테이션</vt:lpstr>
      <vt:lpstr>Language models</vt:lpstr>
      <vt:lpstr>PowerPoint 프레젠테이션</vt:lpstr>
      <vt:lpstr>PowerPoint 프레젠테이션</vt:lpstr>
      <vt:lpstr>Limitations of ChatGPT </vt:lpstr>
      <vt:lpstr>Function</vt:lpstr>
      <vt:lpstr>PowerPoint 프레젠테이션</vt:lpstr>
      <vt:lpstr>PowerPoint 프레젠테이션</vt:lpstr>
      <vt:lpstr>PowerPoint 프레젠테이션</vt:lpstr>
      <vt:lpstr>PowerPoint 프레젠테이션</vt:lpstr>
      <vt:lpstr>chat GPT</vt:lpstr>
      <vt:lpstr>NVIDIA의 과학시간 - GPU와 CPU의 차이 Https://www.youtube.com/watch?v=1BAZf3PsjWA  </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GPT</dc:title>
  <dc:creator>Koh Jae Joon</dc:creator>
  <cp:lastModifiedBy>Koh Jae Joon</cp:lastModifiedBy>
  <cp:revision>35</cp:revision>
  <dcterms:created xsi:type="dcterms:W3CDTF">2023-06-26T02:57:47Z</dcterms:created>
  <dcterms:modified xsi:type="dcterms:W3CDTF">2023-07-20T01:37:53Z</dcterms:modified>
</cp:coreProperties>
</file>